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Oswald Medium"/>
      <p:regular r:id="rId76"/>
      <p:bold r:id="rId77"/>
    </p:embeddedFont>
    <p:embeddedFont>
      <p:font typeface="Roboto Thin"/>
      <p:regular r:id="rId78"/>
      <p:bold r:id="rId79"/>
      <p:italic r:id="rId80"/>
      <p:boldItalic r:id="rId81"/>
    </p:embeddedFont>
    <p:embeddedFont>
      <p:font typeface="Roboto"/>
      <p:regular r:id="rId82"/>
      <p:bold r:id="rId83"/>
      <p:italic r:id="rId84"/>
      <p:boldItalic r:id="rId85"/>
    </p:embeddedFont>
    <p:embeddedFont>
      <p:font typeface="Roboto Medium"/>
      <p:regular r:id="rId86"/>
      <p:bold r:id="rId87"/>
      <p:italic r:id="rId88"/>
      <p:boldItalic r:id="rId89"/>
    </p:embeddedFont>
    <p:embeddedFont>
      <p:font typeface="Caveat"/>
      <p:regular r:id="rId90"/>
      <p:bold r:id="rId91"/>
    </p:embeddedFont>
    <p:embeddedFont>
      <p:font typeface="Inconsolata"/>
      <p:regular r:id="rId92"/>
      <p:bold r:id="rId93"/>
    </p:embeddedFont>
    <p:embeddedFont>
      <p:font typeface="Oswald Light"/>
      <p:regular r:id="rId94"/>
      <p:bold r:id="rId95"/>
    </p:embeddedFont>
    <p:embeddedFont>
      <p:font typeface="Roboto Light"/>
      <p:regular r:id="rId96"/>
      <p:bold r:id="rId97"/>
      <p:italic r:id="rId98"/>
      <p:boldItalic r:id="rId99"/>
    </p:embeddedFont>
    <p:embeddedFont>
      <p:font typeface="Inconsolata Medium"/>
      <p:regular r:id="rId100"/>
      <p:bold r:id="rId101"/>
    </p:embeddedFont>
    <p:embeddedFont>
      <p:font typeface="Oswald"/>
      <p:regular r:id="rId102"/>
      <p:bold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57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4EE054-B437-4C98-9EEB-665405815322}">
  <a:tblStyle styleId="{3B4EE054-B437-4C98-9EEB-6654058153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57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swald-bold.fntdata"/><Relationship Id="rId102" Type="http://schemas.openxmlformats.org/officeDocument/2006/relationships/font" Target="fonts/Oswald-regular.fntdata"/><Relationship Id="rId101" Type="http://schemas.openxmlformats.org/officeDocument/2006/relationships/font" Target="fonts/InconsolataMedium-bold.fntdata"/><Relationship Id="rId100" Type="http://schemas.openxmlformats.org/officeDocument/2006/relationships/font" Target="fonts/InconsolataMedium-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swaldLight-bold.fntdata"/><Relationship Id="rId94" Type="http://schemas.openxmlformats.org/officeDocument/2006/relationships/font" Target="fonts/OswaldLight-regular.fntdata"/><Relationship Id="rId97" Type="http://schemas.openxmlformats.org/officeDocument/2006/relationships/font" Target="fonts/RobotoLight-bold.fntdata"/><Relationship Id="rId96" Type="http://schemas.openxmlformats.org/officeDocument/2006/relationships/font" Target="fonts/RobotoLight-regular.fntdata"/><Relationship Id="rId11" Type="http://schemas.openxmlformats.org/officeDocument/2006/relationships/slide" Target="slides/slide5.xml"/><Relationship Id="rId99" Type="http://schemas.openxmlformats.org/officeDocument/2006/relationships/font" Target="fonts/RobotoLight-boldItalic.fntdata"/><Relationship Id="rId10" Type="http://schemas.openxmlformats.org/officeDocument/2006/relationships/slide" Target="slides/slide4.xml"/><Relationship Id="rId98" Type="http://schemas.openxmlformats.org/officeDocument/2006/relationships/font" Target="fonts/RobotoLight-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Caveat-bold.fntdata"/><Relationship Id="rId90" Type="http://schemas.openxmlformats.org/officeDocument/2006/relationships/font" Target="fonts/Caveat-regular.fntdata"/><Relationship Id="rId93" Type="http://schemas.openxmlformats.org/officeDocument/2006/relationships/font" Target="fonts/Inconsolata-bold.fntdata"/><Relationship Id="rId92" Type="http://schemas.openxmlformats.org/officeDocument/2006/relationships/font" Target="fonts/Inconsolata-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RobotoMedium-regular.fntdata"/><Relationship Id="rId85" Type="http://schemas.openxmlformats.org/officeDocument/2006/relationships/font" Target="fonts/Roboto-boldItalic.fntdata"/><Relationship Id="rId88" Type="http://schemas.openxmlformats.org/officeDocument/2006/relationships/font" Target="fonts/RobotoMedium-italic.fntdata"/><Relationship Id="rId87" Type="http://schemas.openxmlformats.org/officeDocument/2006/relationships/font" Target="fonts/RobotoMedium-bold.fntdata"/><Relationship Id="rId89" Type="http://schemas.openxmlformats.org/officeDocument/2006/relationships/font" Target="fonts/RobotoMedium-boldItalic.fntdata"/><Relationship Id="rId80" Type="http://schemas.openxmlformats.org/officeDocument/2006/relationships/font" Target="fonts/RobotoThin-italic.fntdata"/><Relationship Id="rId82" Type="http://schemas.openxmlformats.org/officeDocument/2006/relationships/font" Target="fonts/Roboto-regular.fntdata"/><Relationship Id="rId81" Type="http://schemas.openxmlformats.org/officeDocument/2006/relationships/font" Target="fonts/RobotoThin-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font" Target="fonts/OswaldMedium-bold.fntdata"/><Relationship Id="rId76" Type="http://schemas.openxmlformats.org/officeDocument/2006/relationships/font" Target="fonts/OswaldMedium-regular.fntdata"/><Relationship Id="rId79" Type="http://schemas.openxmlformats.org/officeDocument/2006/relationships/font" Target="fonts/RobotoThin-bold.fntdata"/><Relationship Id="rId78" Type="http://schemas.openxmlformats.org/officeDocument/2006/relationships/font" Target="fonts/RobotoThin-regular.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2240aa8b97_0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2240aa8b97_0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shutterstock_1850471104_robot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12240aa8b97_0_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12240aa8b97_0_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12240aa8b97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12240aa8b97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shutterstock_1954985212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12240aa8b97_0_1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12240aa8b97_0_1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shutterstock_1595487955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12240aa8b97_0_3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12240aa8b97_0_3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12240aa8b97_0_4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12240aa8b97_0_4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12240aa8b97_0_4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12240aa8b97_0_4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2240aa8b97_0_5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2240aa8b97_0_5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2. Instructor Do: Support Vector Machines (10 minutes)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2240aa8b97_0_5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12240aa8b97_0_5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12240aa8b97_0_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12240aa8b97_0_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3. Students Do: Support Vector Machines (15 min)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2240aa8b97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2240aa8b97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1. Instructor Do: Welcome Class (5 minutes)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12240aa8b97_0_5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12240aa8b97_0_5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4. Instructor Do: Review Support Vector Machines (15 min)</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12240aa8b97_0_5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12240aa8b97_0_5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12240aa8b97_0_5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12240aa8b97_0_5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5. Instructor Do: Decision Trees (15 min)</a:t>
            </a:r>
            <a:endParaRPr b="1" sz="1650">
              <a:solidFill>
                <a:srgbClr val="24292F"/>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12240aa8b97_0_5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12240aa8b97_0_5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12240aa8b97_0_6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12240aa8b97_0_6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shutterstock_208668481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12240aa8b97_0_6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12240aa8b97_0_6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12240aa8b97_0_6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12240aa8b97_0_6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2240aa8b97_0_7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2240aa8b97_0_7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shutterstock_139888051</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12240aa8b97_0_7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12240aa8b97_0_7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12240aa8b97_0_7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12240aa8b97_0_7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2240aa8b97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2240aa8b97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126457ff6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126457ff6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126457ff65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126457ff65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126457ff65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126457ff65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126457ff65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126457ff65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12240aa8b97_0_9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12240aa8b97_0_9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12240aa8b97_0_9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12240aa8b97_0_9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5. Instructor Do: Decision Trees (15 min)</a:t>
            </a:r>
            <a:endParaRPr b="1" sz="1650">
              <a:solidFill>
                <a:srgbClr val="24292F"/>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12240aa8b97_0_9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12240aa8b97_0_9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12240aa8b97_0_9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12240aa8b97_0_9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6. Students Do: Predicting Fraudulent Loan Applications (10 min)</a:t>
            </a:r>
            <a:endParaRPr b="1" sz="1650">
              <a:solidFill>
                <a:srgbClr val="24292F"/>
              </a:solidFill>
              <a:highlight>
                <a:srgbClr val="FFFFFF"/>
              </a:highlight>
            </a:endParaRPr>
          </a:p>
          <a:p>
            <a:pPr indent="0" lvl="0" marL="0" rtl="0" algn="l">
              <a:lnSpc>
                <a:spcPct val="115000"/>
              </a:lnSpc>
              <a:spcBef>
                <a:spcPts val="120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12240aa8b97_0_9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12240aa8b97_0_9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4. Inst</a:t>
            </a:r>
            <a:r>
              <a:rPr b="1" lang="en" sz="1650">
                <a:solidFill>
                  <a:srgbClr val="24292F"/>
                </a:solidFill>
                <a:highlight>
                  <a:srgbClr val="FFFFFF"/>
                </a:highlight>
              </a:rPr>
              <a:t>7. Instructor Do: Review Predicting Fraudulent Loan Applications (10 min)</a:t>
            </a:r>
            <a:endParaRPr b="1" sz="1650">
              <a:solidFill>
                <a:srgbClr val="24292F"/>
              </a:solidFill>
              <a:highlight>
                <a:srgbClr val="FFFFFF"/>
              </a:highlight>
            </a:endParaRPr>
          </a:p>
          <a:p>
            <a:pPr indent="0" lvl="0" marL="0" rtl="0" algn="l">
              <a:lnSpc>
                <a:spcPct val="125000"/>
              </a:lnSpc>
              <a:spcBef>
                <a:spcPts val="1800"/>
              </a:spcBef>
              <a:spcAft>
                <a:spcPts val="0"/>
              </a:spcAft>
              <a:buNone/>
            </a:pPr>
            <a:r>
              <a:rPr b="1" lang="en" sz="1650">
                <a:solidFill>
                  <a:srgbClr val="24292F"/>
                </a:solidFill>
                <a:highlight>
                  <a:srgbClr val="FFFFFF"/>
                </a:highlight>
              </a:rPr>
              <a:t>Inst</a:t>
            </a:r>
            <a:r>
              <a:rPr b="1" lang="en" sz="1650">
                <a:solidFill>
                  <a:srgbClr val="24292F"/>
                </a:solidFill>
                <a:highlight>
                  <a:srgbClr val="FFFFFF"/>
                </a:highlight>
              </a:rPr>
              <a:t>ructor Do: Review Support Vector Machines (15 min)</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12240aa8b97_0_9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12240aa8b97_0_9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12240aa8b97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12240aa8b97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12240aa8b97_0_9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12240aa8b97_0_9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8. BREAK (15 min)</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12240aa8b97_0_9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12240aa8b97_0_9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9. Instructor Do: Introduction to Ensemble Learning (10 min)</a:t>
            </a:r>
            <a:endParaRPr b="1" sz="1650">
              <a:solidFill>
                <a:srgbClr val="24292F"/>
              </a:solidFill>
              <a:highlight>
                <a:srgbClr val="FFFFFF"/>
              </a:highlight>
            </a:endParaRPr>
          </a:p>
          <a:p>
            <a:pPr indent="0" lvl="0" marL="0" rtl="0" algn="l">
              <a:lnSpc>
                <a:spcPct val="125000"/>
              </a:lnSpc>
              <a:spcBef>
                <a:spcPts val="1800"/>
              </a:spcBef>
              <a:spcAft>
                <a:spcPts val="1200"/>
              </a:spcAft>
              <a:buNone/>
            </a:pPr>
            <a:r>
              <a:t/>
            </a:r>
            <a:endParaRPr b="1" sz="1650">
              <a:solidFill>
                <a:srgbClr val="24292F"/>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126457ff654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126457ff654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shutterstock_421232536</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12240aa8b97_0_9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12240aa8b97_0_9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shutterstock_144883519</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12240aa8b97_0_9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12240aa8b97_0_9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12240aa8b97_0_9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12240aa8b97_0_9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12240aa8b97_0_9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12240aa8b97_0_9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12240aa8b97_0_9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12240aa8b97_0_9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12240aa8b97_0_9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12240aa8b97_0_9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shutterstock_1346346425</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126457ff654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126457ff654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shutterstock_273346664</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2240aa8b97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2240aa8b97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126457ff654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126457ff654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shutterstock_164493995</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12240aa8b97_0_1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12240aa8b97_0_1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12240aa8b97_0_1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12240aa8b97_0_1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g12240aa8b97_0_1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12240aa8b97_0_1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g12240aa8b97_0_1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12240aa8b97_0_1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12240aa8b97_0_12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12240aa8b97_0_12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12240aa8b97_0_12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12240aa8b97_0_12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12240aa8b97_0_12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12240aa8b97_0_12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12240aa8b97_0_12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12240aa8b97_0_12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10. Instructor Do: Random Forest (10 minutes)</a:t>
            </a:r>
            <a:endParaRPr b="1" sz="1650">
              <a:solidFill>
                <a:srgbClr val="24292F"/>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10. Instructor Do: Random Forest (10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12240aa8b97_0_1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12240aa8b97_0_1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12240aa8b97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12240aa8b97_0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g12240aa8b97_0_12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12240aa8b97_0_12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10. Students Do: </a:t>
            </a:r>
            <a:r>
              <a:rPr b="1" lang="en" sz="1650">
                <a:solidFill>
                  <a:srgbClr val="24292F"/>
                </a:solidFill>
                <a:highlight>
                  <a:srgbClr val="FFFFFF"/>
                </a:highlight>
              </a:rPr>
              <a:t>Predicting</a:t>
            </a:r>
            <a:r>
              <a:rPr b="1" lang="en" sz="1650">
                <a:solidFill>
                  <a:srgbClr val="24292F"/>
                </a:solidFill>
                <a:highlight>
                  <a:srgbClr val="FFFFFF"/>
                </a:highlight>
              </a:rPr>
              <a:t> Fraud with Random Forests (15 minutes)</a:t>
            </a:r>
            <a:endParaRPr b="1" sz="1650">
              <a:solidFill>
                <a:srgbClr val="24292F"/>
              </a:solidFill>
              <a:highlight>
                <a:srgbClr val="FFFFFF"/>
              </a:highlight>
            </a:endParaRPr>
          </a:p>
          <a:p>
            <a:pPr indent="0" lvl="0" marL="0" rtl="0" algn="l">
              <a:lnSpc>
                <a:spcPct val="115000"/>
              </a:lnSpc>
              <a:spcBef>
                <a:spcPts val="1200"/>
              </a:spcBef>
              <a:spcAft>
                <a:spcPts val="0"/>
              </a:spcAft>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2240aa8b97_0_12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12240aa8b97_0_12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t/>
            </a:r>
            <a:endParaRPr b="1" sz="1650">
              <a:solidFill>
                <a:srgbClr val="24292F"/>
              </a:solidFill>
              <a:highlight>
                <a:srgbClr val="FFFFFF"/>
              </a:highlight>
            </a:endParaRPr>
          </a:p>
          <a:p>
            <a:pPr indent="0" lvl="0" marL="0" marR="38100" rtl="0" algn="l">
              <a:spcBef>
                <a:spcPts val="1800"/>
              </a:spcBef>
              <a:spcAft>
                <a:spcPts val="0"/>
              </a:spcAft>
              <a:buClr>
                <a:schemeClr val="dk1"/>
              </a:buClr>
              <a:buSzPts val="1100"/>
              <a:buFont typeface="Arial"/>
              <a:buNone/>
            </a:pPr>
            <a:r>
              <a:rPr b="1" lang="en" sz="1650">
                <a:solidFill>
                  <a:srgbClr val="24292F"/>
                </a:solidFill>
                <a:highlight>
                  <a:srgbClr val="FFFFFF"/>
                </a:highlight>
              </a:rPr>
              <a:t>11. Instructor Do: Review Predicting Fraud with Random Forests (10 minutes)</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12240aa8b97_0_12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12240aa8b97_0_12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126457ff654_0_2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126457ff654_0_2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12. Instructor Do: K-Nearest Neighbors (10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126457ff654_0_2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126457ff654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g126457ff654_0_2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1" name="Google Shape;2681;g126457ff654_0_2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g126457ff654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7" name="Google Shape;2687;g126457ff654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13. Students Do: K Nearest Neighbors (20 minutes)</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lnSpc>
                <a:spcPct val="115000"/>
              </a:lnSpc>
              <a:spcBef>
                <a:spcPts val="1200"/>
              </a:spcBef>
              <a:spcAft>
                <a:spcPts val="0"/>
              </a:spcAft>
              <a:buNone/>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126457ff654_0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126457ff654_0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14. Instructor Do: Review K-Nearest Neighbors (10 minutes)</a:t>
            </a:r>
            <a:endParaRPr b="1" sz="1650">
              <a:solidFill>
                <a:srgbClr val="24292F"/>
              </a:solidFill>
              <a:highlight>
                <a:srgbClr val="FFFFFF"/>
              </a:highlight>
            </a:endParaRPr>
          </a:p>
          <a:p>
            <a:pPr indent="0" lvl="0" marL="0" rtl="0" algn="l">
              <a:spcBef>
                <a:spcPts val="1200"/>
              </a:spcBef>
              <a:spcAft>
                <a:spcPts val="0"/>
              </a:spcAft>
              <a:buNone/>
            </a:pPr>
            <a:r>
              <a:t/>
            </a:r>
            <a:endParaRPr b="1" sz="1650">
              <a:solidFill>
                <a:srgbClr val="24292F"/>
              </a:solidFill>
              <a:highlight>
                <a:srgbClr val="FFFFFF"/>
              </a:highligh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126457ff654_0_2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1" name="Google Shape;2701;g126457ff654_0_2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126457ff654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126457ff654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240aa8b97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2240aa8b97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2240aa8b97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2240aa8b97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12240aa8b97_0_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12240aa8b97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2. Instructor Do: Support Vector Machines (10 minutes)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 Id="rId4" Type="http://schemas.openxmlformats.org/officeDocument/2006/relationships/image" Target="../media/image12.png"/><Relationship Id="rId11" Type="http://schemas.openxmlformats.org/officeDocument/2006/relationships/image" Target="../media/image58.png"/><Relationship Id="rId10" Type="http://schemas.openxmlformats.org/officeDocument/2006/relationships/image" Target="../media/image24.png"/><Relationship Id="rId9"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6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0.png"/><Relationship Id="rId4" Type="http://schemas.openxmlformats.org/officeDocument/2006/relationships/image" Target="../media/image3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2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9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9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9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9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9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9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72.png"/><Relationship Id="rId4" Type="http://schemas.openxmlformats.org/officeDocument/2006/relationships/image" Target="../media/image89.png"/><Relationship Id="rId5" Type="http://schemas.openxmlformats.org/officeDocument/2006/relationships/image" Target="../media/image7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85.png"/><Relationship Id="rId4" Type="http://schemas.openxmlformats.org/officeDocument/2006/relationships/image" Target="../media/image8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7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84.png"/><Relationship Id="rId4" Type="http://schemas.openxmlformats.org/officeDocument/2006/relationships/image" Target="../media/image8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96.png"/><Relationship Id="rId4" Type="http://schemas.openxmlformats.org/officeDocument/2006/relationships/image" Target="../media/image10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94.png"/><Relationship Id="rId4" Type="http://schemas.openxmlformats.org/officeDocument/2006/relationships/image" Target="../media/image9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90.png"/><Relationship Id="rId4" Type="http://schemas.openxmlformats.org/officeDocument/2006/relationships/image" Target="../media/image10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0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2">
  <p:cSld name="CUSTOM_17_2_1_1_2_1_4">
    <p:spTree>
      <p:nvGrpSpPr>
        <p:cNvPr id="1419" name="Shape 1419"/>
        <p:cNvGrpSpPr/>
        <p:nvPr/>
      </p:nvGrpSpPr>
      <p:grpSpPr>
        <a:xfrm>
          <a:off x="0" y="0"/>
          <a:ext cx="0" cy="0"/>
          <a:chOff x="0" y="0"/>
          <a:chExt cx="0" cy="0"/>
        </a:xfrm>
      </p:grpSpPr>
      <p:sp>
        <p:nvSpPr>
          <p:cNvPr id="1420" name="Google Shape;1420;p101"/>
          <p:cNvSpPr/>
          <p:nvPr/>
        </p:nvSpPr>
        <p:spPr>
          <a:xfrm>
            <a:off x="274320" y="274881"/>
            <a:ext cx="8595360" cy="4593742"/>
          </a:xfrm>
          <a:prstGeom prst="rect">
            <a:avLst/>
          </a:prstGeom>
          <a:noFill/>
          <a:ln>
            <a:noFill/>
          </a:ln>
        </p:spPr>
      </p:sp>
      <p:sp>
        <p:nvSpPr>
          <p:cNvPr id="1421" name="Google Shape;1421;p10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22" name="Google Shape;1422;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23" name="Google Shape;1423;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{3B4EE054-B437-4C98-9EEB-665405815322}</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{3B4EE054-B437-4C98-9EEB-665405815322}</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93" name="Shape 293"/>
        <p:cNvGrpSpPr/>
        <p:nvPr/>
      </p:nvGrpSpPr>
      <p:grpSpPr>
        <a:xfrm>
          <a:off x="0" y="0"/>
          <a:ext cx="0" cy="0"/>
          <a:chOff x="0" y="0"/>
          <a:chExt cx="0" cy="0"/>
        </a:xfrm>
      </p:grpSpPr>
      <p:pic>
        <p:nvPicPr>
          <p:cNvPr id="294" name="Google Shape;294;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98" name="Google Shape;298;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99" name="Google Shape;299;p2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0" name="Google Shape;300;p2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01" name="Google Shape;301;p2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03" name="Shape 303"/>
        <p:cNvGrpSpPr/>
        <p:nvPr/>
      </p:nvGrpSpPr>
      <p:grpSpPr>
        <a:xfrm>
          <a:off x="0" y="0"/>
          <a:ext cx="0" cy="0"/>
          <a:chOff x="0" y="0"/>
          <a:chExt cx="0" cy="0"/>
        </a:xfrm>
      </p:grpSpPr>
      <p:pic>
        <p:nvPicPr>
          <p:cNvPr id="304" name="Google Shape;304;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3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07" name="Google Shape;307;p3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08" name="Google Shape;30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09" name="Shape 309"/>
        <p:cNvGrpSpPr/>
        <p:nvPr/>
      </p:nvGrpSpPr>
      <p:grpSpPr>
        <a:xfrm>
          <a:off x="0" y="0"/>
          <a:ext cx="0" cy="0"/>
          <a:chOff x="0" y="0"/>
          <a:chExt cx="0" cy="0"/>
        </a:xfrm>
      </p:grpSpPr>
      <p:pic>
        <p:nvPicPr>
          <p:cNvPr id="310" name="Google Shape;31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3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12" name="Google Shape;312;p3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14" name="Google Shape;314;p3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15" name="Google Shape;315;p3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16" name="Google Shape;316;p3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17" name="Google Shape;317;p3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18" name="Google Shape;318;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0" name="Shape 320"/>
        <p:cNvGrpSpPr/>
        <p:nvPr/>
      </p:nvGrpSpPr>
      <p:grpSpPr>
        <a:xfrm>
          <a:off x="0" y="0"/>
          <a:ext cx="0" cy="0"/>
          <a:chOff x="0" y="0"/>
          <a:chExt cx="0" cy="0"/>
        </a:xfrm>
      </p:grpSpPr>
      <p:pic>
        <p:nvPicPr>
          <p:cNvPr id="321" name="Google Shape;321;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2" name="Google Shape;322;p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23" name="Google Shape;323;p3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4" name="Google Shape;324;p3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5" name="Google Shape;325;p3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326" name="Google Shape;32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7" name="Google Shape;327;p32"/>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2"/>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29" name="Google Shape;32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30" name="Shape 330"/>
        <p:cNvGrpSpPr/>
        <p:nvPr/>
      </p:nvGrpSpPr>
      <p:grpSpPr>
        <a:xfrm>
          <a:off x="0" y="0"/>
          <a:ext cx="0" cy="0"/>
          <a:chOff x="0" y="0"/>
          <a:chExt cx="0" cy="0"/>
        </a:xfrm>
      </p:grpSpPr>
      <p:pic>
        <p:nvPicPr>
          <p:cNvPr id="331" name="Google Shape;331;p3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32" name="Google Shape;33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4" name="Google Shape;33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 name="Google Shape;336;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7" name="Google Shape;337;p3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8" name="Google Shape;338;p3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9" name="Google Shape;339;p3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0" name="Google Shape;340;p3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41" name="Shape 341"/>
        <p:cNvGrpSpPr/>
        <p:nvPr/>
      </p:nvGrpSpPr>
      <p:grpSpPr>
        <a:xfrm>
          <a:off x="0" y="0"/>
          <a:ext cx="0" cy="0"/>
          <a:chOff x="0" y="0"/>
          <a:chExt cx="0" cy="0"/>
        </a:xfrm>
      </p:grpSpPr>
      <p:sp>
        <p:nvSpPr>
          <p:cNvPr id="342" name="Google Shape;342;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45" name="Google Shape;34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 name="Google Shape;34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8" name="Google Shape;348;p34"/>
          <p:cNvGrpSpPr/>
          <p:nvPr/>
        </p:nvGrpSpPr>
        <p:grpSpPr>
          <a:xfrm>
            <a:off x="457200" y="1378813"/>
            <a:ext cx="776889" cy="621300"/>
            <a:chOff x="457200" y="1378813"/>
            <a:chExt cx="776889" cy="621300"/>
          </a:xfrm>
        </p:grpSpPr>
        <p:sp>
          <p:nvSpPr>
            <p:cNvPr id="349" name="Google Shape;349;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50" name="Google Shape;350;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1" name="Google Shape;351;p34"/>
          <p:cNvGrpSpPr/>
          <p:nvPr/>
        </p:nvGrpSpPr>
        <p:grpSpPr>
          <a:xfrm>
            <a:off x="457200" y="2228725"/>
            <a:ext cx="776889" cy="621300"/>
            <a:chOff x="457200" y="1378813"/>
            <a:chExt cx="776889" cy="621300"/>
          </a:xfrm>
        </p:grpSpPr>
        <p:sp>
          <p:nvSpPr>
            <p:cNvPr id="352" name="Google Shape;352;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53" name="Google Shape;353;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4" name="Google Shape;354;p34"/>
          <p:cNvGrpSpPr/>
          <p:nvPr/>
        </p:nvGrpSpPr>
        <p:grpSpPr>
          <a:xfrm>
            <a:off x="457200" y="3073850"/>
            <a:ext cx="776889" cy="621300"/>
            <a:chOff x="457200" y="1378813"/>
            <a:chExt cx="776889" cy="621300"/>
          </a:xfrm>
        </p:grpSpPr>
        <p:sp>
          <p:nvSpPr>
            <p:cNvPr id="355" name="Google Shape;355;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6" name="Google Shape;356;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7" name="Google Shape;357;p34"/>
          <p:cNvGrpSpPr/>
          <p:nvPr/>
        </p:nvGrpSpPr>
        <p:grpSpPr>
          <a:xfrm>
            <a:off x="457200" y="3923750"/>
            <a:ext cx="776889" cy="621300"/>
            <a:chOff x="457200" y="1378813"/>
            <a:chExt cx="776889" cy="621300"/>
          </a:xfrm>
        </p:grpSpPr>
        <p:sp>
          <p:nvSpPr>
            <p:cNvPr id="358" name="Google Shape;358;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9" name="Google Shape;359;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0" name="Google Shape;360;p3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1" name="Google Shape;361;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5" name="Google Shape;365;p3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6" name="Google Shape;366;p3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7" name="Google Shape;3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68" name="Shape 368"/>
        <p:cNvGrpSpPr/>
        <p:nvPr/>
      </p:nvGrpSpPr>
      <p:grpSpPr>
        <a:xfrm>
          <a:off x="0" y="0"/>
          <a:ext cx="0" cy="0"/>
          <a:chOff x="0" y="0"/>
          <a:chExt cx="0" cy="0"/>
        </a:xfrm>
      </p:grpSpPr>
      <p:sp>
        <p:nvSpPr>
          <p:cNvPr id="369" name="Google Shape;369;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378813"/>
            <a:ext cx="776889" cy="621300"/>
            <a:chOff x="457200" y="1378813"/>
            <a:chExt cx="776889" cy="621300"/>
          </a:xfrm>
        </p:grpSpPr>
        <p:sp>
          <p:nvSpPr>
            <p:cNvPr id="376" name="Google Shape;376;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7" name="Google Shape;377;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8" name="Google Shape;378;p35"/>
          <p:cNvGrpSpPr/>
          <p:nvPr/>
        </p:nvGrpSpPr>
        <p:grpSpPr>
          <a:xfrm>
            <a:off x="457200" y="2228725"/>
            <a:ext cx="776889" cy="621300"/>
            <a:chOff x="457200" y="1378813"/>
            <a:chExt cx="776889" cy="621300"/>
          </a:xfrm>
        </p:grpSpPr>
        <p:sp>
          <p:nvSpPr>
            <p:cNvPr id="379" name="Google Shape;379;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1" name="Google Shape;381;p35"/>
          <p:cNvGrpSpPr/>
          <p:nvPr/>
        </p:nvGrpSpPr>
        <p:grpSpPr>
          <a:xfrm>
            <a:off x="457200" y="3073850"/>
            <a:ext cx="776889" cy="621300"/>
            <a:chOff x="457200" y="1378813"/>
            <a:chExt cx="776889" cy="621300"/>
          </a:xfrm>
        </p:grpSpPr>
        <p:sp>
          <p:nvSpPr>
            <p:cNvPr id="382" name="Google Shape;382;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3" name="Google Shape;383;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84" name="Google Shape;384;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5" name="Google Shape;385;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8" name="Google Shape;388;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9" name="Google Shape;389;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90" name="Shape 390"/>
        <p:cNvGrpSpPr/>
        <p:nvPr/>
      </p:nvGrpSpPr>
      <p:grpSpPr>
        <a:xfrm>
          <a:off x="0" y="0"/>
          <a:ext cx="0" cy="0"/>
          <a:chOff x="0" y="0"/>
          <a:chExt cx="0" cy="0"/>
        </a:xfrm>
      </p:grpSpPr>
      <p:sp>
        <p:nvSpPr>
          <p:cNvPr id="391" name="Google Shape;39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 name="Google Shape;3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7" name="Google Shape;397;p36"/>
          <p:cNvGrpSpPr/>
          <p:nvPr/>
        </p:nvGrpSpPr>
        <p:grpSpPr>
          <a:xfrm>
            <a:off x="457200" y="1300225"/>
            <a:ext cx="776889" cy="621300"/>
            <a:chOff x="457200" y="1378813"/>
            <a:chExt cx="776889" cy="621300"/>
          </a:xfrm>
        </p:grpSpPr>
        <p:sp>
          <p:nvSpPr>
            <p:cNvPr id="398" name="Google Shape;398;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9" name="Google Shape;399;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6"/>
          <p:cNvGrpSpPr/>
          <p:nvPr/>
        </p:nvGrpSpPr>
        <p:grpSpPr>
          <a:xfrm>
            <a:off x="457200" y="2000125"/>
            <a:ext cx="776889" cy="621300"/>
            <a:chOff x="457200" y="1378813"/>
            <a:chExt cx="776889" cy="621300"/>
          </a:xfrm>
        </p:grpSpPr>
        <p:sp>
          <p:nvSpPr>
            <p:cNvPr id="401" name="Google Shape;401;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02" name="Google Shape;402;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6"/>
          <p:cNvGrpSpPr/>
          <p:nvPr/>
        </p:nvGrpSpPr>
        <p:grpSpPr>
          <a:xfrm>
            <a:off x="457200" y="2692850"/>
            <a:ext cx="776889" cy="621300"/>
            <a:chOff x="457200" y="1378813"/>
            <a:chExt cx="776889" cy="621300"/>
          </a:xfrm>
        </p:grpSpPr>
        <p:sp>
          <p:nvSpPr>
            <p:cNvPr id="404" name="Google Shape;404;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05" name="Google Shape;405;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6"/>
          <p:cNvGrpSpPr/>
          <p:nvPr/>
        </p:nvGrpSpPr>
        <p:grpSpPr>
          <a:xfrm>
            <a:off x="457200" y="3390350"/>
            <a:ext cx="776889" cy="621300"/>
            <a:chOff x="457200" y="1378813"/>
            <a:chExt cx="776889" cy="621300"/>
          </a:xfrm>
        </p:grpSpPr>
        <p:sp>
          <p:nvSpPr>
            <p:cNvPr id="407" name="Google Shape;40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08" name="Google Shape;40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6"/>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6"/>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6"/>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6" name="Google Shape;416;p36"/>
          <p:cNvGrpSpPr/>
          <p:nvPr/>
        </p:nvGrpSpPr>
        <p:grpSpPr>
          <a:xfrm>
            <a:off x="469500" y="4083075"/>
            <a:ext cx="776889" cy="621300"/>
            <a:chOff x="457200" y="1378813"/>
            <a:chExt cx="776889" cy="621300"/>
          </a:xfrm>
        </p:grpSpPr>
        <p:sp>
          <p:nvSpPr>
            <p:cNvPr id="417" name="Google Shape;41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18" name="Google Shape;41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22" name="Shape 422"/>
        <p:cNvGrpSpPr/>
        <p:nvPr/>
      </p:nvGrpSpPr>
      <p:grpSpPr>
        <a:xfrm>
          <a:off x="0" y="0"/>
          <a:ext cx="0" cy="0"/>
          <a:chOff x="0" y="0"/>
          <a:chExt cx="0" cy="0"/>
        </a:xfrm>
      </p:grpSpPr>
      <p:sp>
        <p:nvSpPr>
          <p:cNvPr id="423" name="Google Shape;423;p3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9" name="Google Shape;429;p37"/>
          <p:cNvGrpSpPr/>
          <p:nvPr/>
        </p:nvGrpSpPr>
        <p:grpSpPr>
          <a:xfrm>
            <a:off x="457200" y="1237825"/>
            <a:ext cx="776900" cy="486300"/>
            <a:chOff x="457200" y="1466425"/>
            <a:chExt cx="776900" cy="486300"/>
          </a:xfrm>
        </p:grpSpPr>
        <p:sp>
          <p:nvSpPr>
            <p:cNvPr id="430" name="Google Shape;430;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1" name="Google Shape;431;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7"/>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7"/>
          <p:cNvGrpSpPr/>
          <p:nvPr/>
        </p:nvGrpSpPr>
        <p:grpSpPr>
          <a:xfrm>
            <a:off x="457200" y="1828900"/>
            <a:ext cx="776900" cy="486300"/>
            <a:chOff x="457200" y="1466425"/>
            <a:chExt cx="776900" cy="486300"/>
          </a:xfrm>
        </p:grpSpPr>
        <p:sp>
          <p:nvSpPr>
            <p:cNvPr id="435" name="Google Shape;435;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6" name="Google Shape;436;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7"/>
          <p:cNvGrpSpPr/>
          <p:nvPr/>
        </p:nvGrpSpPr>
        <p:grpSpPr>
          <a:xfrm>
            <a:off x="457200" y="2419975"/>
            <a:ext cx="776900" cy="486300"/>
            <a:chOff x="457200" y="1466425"/>
            <a:chExt cx="776900" cy="486300"/>
          </a:xfrm>
        </p:grpSpPr>
        <p:sp>
          <p:nvSpPr>
            <p:cNvPr id="439" name="Google Shape;439;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40" name="Google Shape;440;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457200" y="3011050"/>
            <a:ext cx="776900" cy="486300"/>
            <a:chOff x="457200" y="1466425"/>
            <a:chExt cx="776900" cy="486300"/>
          </a:xfrm>
        </p:grpSpPr>
        <p:sp>
          <p:nvSpPr>
            <p:cNvPr id="443" name="Google Shape;443;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44" name="Google Shape;444;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7"/>
          <p:cNvGrpSpPr/>
          <p:nvPr/>
        </p:nvGrpSpPr>
        <p:grpSpPr>
          <a:xfrm>
            <a:off x="457200" y="3602137"/>
            <a:ext cx="776900" cy="486300"/>
            <a:chOff x="457200" y="1466425"/>
            <a:chExt cx="776900" cy="486300"/>
          </a:xfrm>
        </p:grpSpPr>
        <p:sp>
          <p:nvSpPr>
            <p:cNvPr id="447" name="Google Shape;447;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48" name="Google Shape;448;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200" y="4193262"/>
            <a:ext cx="776900" cy="486300"/>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52" name="Google Shape;452;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7"/>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7"/>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7"/>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37"/>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59" name="Shape 459"/>
        <p:cNvGrpSpPr/>
        <p:nvPr/>
      </p:nvGrpSpPr>
      <p:grpSpPr>
        <a:xfrm>
          <a:off x="0" y="0"/>
          <a:ext cx="0" cy="0"/>
          <a:chOff x="0" y="0"/>
          <a:chExt cx="0" cy="0"/>
        </a:xfrm>
      </p:grpSpPr>
      <p:sp>
        <p:nvSpPr>
          <p:cNvPr id="460" name="Google Shape;460;p3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 name="Google Shape;46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6" name="Google Shape;466;p38"/>
          <p:cNvGrpSpPr/>
          <p:nvPr/>
        </p:nvGrpSpPr>
        <p:grpSpPr>
          <a:xfrm>
            <a:off x="457222" y="1149803"/>
            <a:ext cx="713194" cy="446423"/>
            <a:chOff x="457200" y="1466425"/>
            <a:chExt cx="776900" cy="486300"/>
          </a:xfrm>
        </p:grpSpPr>
        <p:sp>
          <p:nvSpPr>
            <p:cNvPr id="467" name="Google Shape;46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68" name="Google Shape;46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8"/>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8"/>
          <p:cNvGrpSpPr/>
          <p:nvPr/>
        </p:nvGrpSpPr>
        <p:grpSpPr>
          <a:xfrm>
            <a:off x="457222" y="1672428"/>
            <a:ext cx="713194" cy="446423"/>
            <a:chOff x="457200" y="1466425"/>
            <a:chExt cx="776900" cy="486300"/>
          </a:xfrm>
        </p:grpSpPr>
        <p:sp>
          <p:nvSpPr>
            <p:cNvPr id="472" name="Google Shape;47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73" name="Google Shape;47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8"/>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8"/>
          <p:cNvGrpSpPr/>
          <p:nvPr/>
        </p:nvGrpSpPr>
        <p:grpSpPr>
          <a:xfrm>
            <a:off x="457197" y="2195578"/>
            <a:ext cx="713194" cy="446423"/>
            <a:chOff x="457200" y="1466425"/>
            <a:chExt cx="776900" cy="486300"/>
          </a:xfrm>
        </p:grpSpPr>
        <p:sp>
          <p:nvSpPr>
            <p:cNvPr id="477" name="Google Shape;47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78" name="Google Shape;47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457197" y="2718203"/>
            <a:ext cx="713194" cy="446423"/>
            <a:chOff x="457200" y="1466425"/>
            <a:chExt cx="776900" cy="486300"/>
          </a:xfrm>
        </p:grpSpPr>
        <p:sp>
          <p:nvSpPr>
            <p:cNvPr id="482" name="Google Shape;48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83" name="Google Shape;48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8"/>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8"/>
          <p:cNvGrpSpPr/>
          <p:nvPr/>
        </p:nvGrpSpPr>
        <p:grpSpPr>
          <a:xfrm>
            <a:off x="457222" y="3240828"/>
            <a:ext cx="713194" cy="446423"/>
            <a:chOff x="457200" y="1466425"/>
            <a:chExt cx="776900" cy="486300"/>
          </a:xfrm>
        </p:grpSpPr>
        <p:sp>
          <p:nvSpPr>
            <p:cNvPr id="487" name="Google Shape;48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88" name="Google Shape;48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8"/>
          <p:cNvGrpSpPr/>
          <p:nvPr/>
        </p:nvGrpSpPr>
        <p:grpSpPr>
          <a:xfrm>
            <a:off x="457222" y="3763453"/>
            <a:ext cx="713194" cy="446423"/>
            <a:chOff x="457200" y="1466425"/>
            <a:chExt cx="776900" cy="486300"/>
          </a:xfrm>
        </p:grpSpPr>
        <p:sp>
          <p:nvSpPr>
            <p:cNvPr id="492" name="Google Shape;49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93" name="Google Shape;49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8"/>
          <p:cNvGrpSpPr/>
          <p:nvPr/>
        </p:nvGrpSpPr>
        <p:grpSpPr>
          <a:xfrm>
            <a:off x="457222" y="4311603"/>
            <a:ext cx="713194" cy="446423"/>
            <a:chOff x="457200" y="1466425"/>
            <a:chExt cx="776900" cy="486300"/>
          </a:xfrm>
        </p:grpSpPr>
        <p:sp>
          <p:nvSpPr>
            <p:cNvPr id="497" name="Google Shape;49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98" name="Google Shape;49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8"/>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01" name="Shape 501"/>
        <p:cNvGrpSpPr/>
        <p:nvPr/>
      </p:nvGrpSpPr>
      <p:grpSpPr>
        <a:xfrm>
          <a:off x="0" y="0"/>
          <a:ext cx="0" cy="0"/>
          <a:chOff x="0" y="0"/>
          <a:chExt cx="0" cy="0"/>
        </a:xfrm>
      </p:grpSpPr>
      <p:sp>
        <p:nvSpPr>
          <p:cNvPr id="502" name="Google Shape;502;p39"/>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9"/>
          <p:cNvGrpSpPr/>
          <p:nvPr/>
        </p:nvGrpSpPr>
        <p:grpSpPr>
          <a:xfrm>
            <a:off x="457209" y="1149761"/>
            <a:ext cx="619500" cy="387776"/>
            <a:chOff x="457200" y="1466425"/>
            <a:chExt cx="776900" cy="486300"/>
          </a:xfrm>
        </p:grpSpPr>
        <p:sp>
          <p:nvSpPr>
            <p:cNvPr id="504" name="Google Shape;50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05" name="Google Shape;50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06" name="Google Shape;506;p39"/>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9"/>
          <p:cNvGrpSpPr/>
          <p:nvPr/>
        </p:nvGrpSpPr>
        <p:grpSpPr>
          <a:xfrm>
            <a:off x="457209" y="1603738"/>
            <a:ext cx="619500" cy="387776"/>
            <a:chOff x="457200" y="1466425"/>
            <a:chExt cx="776900" cy="486300"/>
          </a:xfrm>
        </p:grpSpPr>
        <p:sp>
          <p:nvSpPr>
            <p:cNvPr id="508" name="Google Shape;50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09" name="Google Shape;50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0" name="Google Shape;510;p39"/>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187" y="2058172"/>
            <a:ext cx="619500" cy="387776"/>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4" name="Google Shape;514;p39"/>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9"/>
          <p:cNvGrpSpPr/>
          <p:nvPr/>
        </p:nvGrpSpPr>
        <p:grpSpPr>
          <a:xfrm>
            <a:off x="457187" y="2512150"/>
            <a:ext cx="619500" cy="387776"/>
            <a:chOff x="457200" y="1466425"/>
            <a:chExt cx="776900" cy="486300"/>
          </a:xfrm>
        </p:grpSpPr>
        <p:sp>
          <p:nvSpPr>
            <p:cNvPr id="516" name="Google Shape;516;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17" name="Google Shape;517;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8" name="Google Shape;518;p39"/>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9"/>
          <p:cNvGrpSpPr/>
          <p:nvPr/>
        </p:nvGrpSpPr>
        <p:grpSpPr>
          <a:xfrm>
            <a:off x="457209" y="2966128"/>
            <a:ext cx="619500" cy="387776"/>
            <a:chOff x="457200" y="1466425"/>
            <a:chExt cx="776900" cy="486300"/>
          </a:xfrm>
        </p:grpSpPr>
        <p:sp>
          <p:nvSpPr>
            <p:cNvPr id="520" name="Google Shape;52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21" name="Google Shape;52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2" name="Google Shape;522;p39"/>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9"/>
          <p:cNvGrpSpPr/>
          <p:nvPr/>
        </p:nvGrpSpPr>
        <p:grpSpPr>
          <a:xfrm>
            <a:off x="457209" y="3420106"/>
            <a:ext cx="619500" cy="387776"/>
            <a:chOff x="457200" y="1466425"/>
            <a:chExt cx="776900" cy="486300"/>
          </a:xfrm>
        </p:grpSpPr>
        <p:sp>
          <p:nvSpPr>
            <p:cNvPr id="524" name="Google Shape;52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25" name="Google Shape;52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6" name="Google Shape;526;p39"/>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39"/>
          <p:cNvGrpSpPr/>
          <p:nvPr/>
        </p:nvGrpSpPr>
        <p:grpSpPr>
          <a:xfrm>
            <a:off x="457209" y="3896256"/>
            <a:ext cx="619500" cy="387776"/>
            <a:chOff x="457200" y="1466425"/>
            <a:chExt cx="776900" cy="486300"/>
          </a:xfrm>
        </p:grpSpPr>
        <p:sp>
          <p:nvSpPr>
            <p:cNvPr id="528" name="Google Shape;52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29" name="Google Shape;52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0" name="Google Shape;530;p39"/>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9"/>
          <p:cNvGrpSpPr/>
          <p:nvPr/>
        </p:nvGrpSpPr>
        <p:grpSpPr>
          <a:xfrm>
            <a:off x="457209" y="4382688"/>
            <a:ext cx="619500" cy="387776"/>
            <a:chOff x="457200" y="1466425"/>
            <a:chExt cx="776900" cy="486300"/>
          </a:xfrm>
        </p:grpSpPr>
        <p:sp>
          <p:nvSpPr>
            <p:cNvPr id="532" name="Google Shape;53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33" name="Google Shape;53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4" name="Google Shape;5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6" name="Google Shape;5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 name="Google Shape;53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8" name="Google Shape;5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39"/>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0" name="Google Shape;540;p39"/>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1" name="Google Shape;541;p39"/>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2" name="Google Shape;542;p39"/>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3" name="Google Shape;543;p39"/>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39"/>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5" name="Google Shape;545;p39"/>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6" name="Google Shape;546;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7" name="Google Shape;547;p39"/>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48" name="Shape 548"/>
        <p:cNvGrpSpPr/>
        <p:nvPr/>
      </p:nvGrpSpPr>
      <p:grpSpPr>
        <a:xfrm>
          <a:off x="0" y="0"/>
          <a:ext cx="0" cy="0"/>
          <a:chOff x="0" y="0"/>
          <a:chExt cx="0" cy="0"/>
        </a:xfrm>
      </p:grpSpPr>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56" name="Google Shape;556;p40"/>
          <p:cNvGrpSpPr/>
          <p:nvPr/>
        </p:nvGrpSpPr>
        <p:grpSpPr>
          <a:xfrm>
            <a:off x="457181" y="1345103"/>
            <a:ext cx="533372" cy="533480"/>
            <a:chOff x="457200" y="1378813"/>
            <a:chExt cx="695400" cy="695450"/>
          </a:xfrm>
        </p:grpSpPr>
        <p:sp>
          <p:nvSpPr>
            <p:cNvPr id="557" name="Google Shape;557;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8" name="Google Shape;558;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0"/>
          <p:cNvGrpSpPr/>
          <p:nvPr/>
        </p:nvGrpSpPr>
        <p:grpSpPr>
          <a:xfrm>
            <a:off x="3228956" y="1345103"/>
            <a:ext cx="533372" cy="533480"/>
            <a:chOff x="457200" y="1378813"/>
            <a:chExt cx="695400" cy="695450"/>
          </a:xfrm>
        </p:grpSpPr>
        <p:sp>
          <p:nvSpPr>
            <p:cNvPr id="560" name="Google Shape;560;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61" name="Google Shape;561;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2" name="Google Shape;562;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64" name="Google Shape;564;p40"/>
          <p:cNvGrpSpPr/>
          <p:nvPr/>
        </p:nvGrpSpPr>
        <p:grpSpPr>
          <a:xfrm>
            <a:off x="6134081" y="1345853"/>
            <a:ext cx="533372" cy="533480"/>
            <a:chOff x="457200" y="1378813"/>
            <a:chExt cx="695400" cy="695450"/>
          </a:xfrm>
        </p:grpSpPr>
        <p:sp>
          <p:nvSpPr>
            <p:cNvPr id="565" name="Google Shape;565;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66" name="Google Shape;566;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7" name="Google Shape;567;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9" name="Google Shape;569;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70" name="Shape 570"/>
        <p:cNvGrpSpPr/>
        <p:nvPr/>
      </p:nvGrpSpPr>
      <p:grpSpPr>
        <a:xfrm>
          <a:off x="0" y="0"/>
          <a:ext cx="0" cy="0"/>
          <a:chOff x="0" y="0"/>
          <a:chExt cx="0" cy="0"/>
        </a:xfrm>
      </p:grpSpPr>
      <p:sp>
        <p:nvSpPr>
          <p:cNvPr id="571" name="Google Shape;57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3" name="Google Shape;57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 name="Google Shape;57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6" name="Google Shape;57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78" name="Google Shape;578;p41"/>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79" name="Google Shape;579;p41"/>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2" name="Google Shape;582;p41"/>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3" name="Google Shape;583;p41"/>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84" name="Google Shape;584;p41"/>
          <p:cNvGrpSpPr/>
          <p:nvPr/>
        </p:nvGrpSpPr>
        <p:grpSpPr>
          <a:xfrm>
            <a:off x="6134054" y="1345850"/>
            <a:ext cx="2298699" cy="533482"/>
            <a:chOff x="457164" y="1378809"/>
            <a:chExt cx="2997000" cy="695454"/>
          </a:xfrm>
        </p:grpSpPr>
        <p:sp>
          <p:nvSpPr>
            <p:cNvPr id="585" name="Google Shape;585;p41"/>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6" name="Google Shape;586;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7" name="Google Shape;587;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9" name="Google Shape;589;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41"/>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91" name="Google Shape;591;p41"/>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92" name="Google Shape;592;p41"/>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593" name="Shape 593"/>
        <p:cNvGrpSpPr/>
        <p:nvPr/>
      </p:nvGrpSpPr>
      <p:grpSpPr>
        <a:xfrm>
          <a:off x="0" y="0"/>
          <a:ext cx="0" cy="0"/>
          <a:chOff x="0" y="0"/>
          <a:chExt cx="0" cy="0"/>
        </a:xfrm>
      </p:grpSpPr>
      <p:pic>
        <p:nvPicPr>
          <p:cNvPr id="594" name="Google Shape;59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95" name="Google Shape;59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9" name="Google Shape;59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0" name="Google Shape;60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2" name="Google Shape;60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5" name="Google Shape;60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06" name="Google Shape;60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8" name="Google Shape;60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09" name="Shape 609"/>
        <p:cNvGrpSpPr/>
        <p:nvPr/>
      </p:nvGrpSpPr>
      <p:grpSpPr>
        <a:xfrm>
          <a:off x="0" y="0"/>
          <a:ext cx="0" cy="0"/>
          <a:chOff x="0" y="0"/>
          <a:chExt cx="0" cy="0"/>
        </a:xfrm>
      </p:grpSpPr>
      <p:grpSp>
        <p:nvGrpSpPr>
          <p:cNvPr id="610" name="Google Shape;610;p43"/>
          <p:cNvGrpSpPr/>
          <p:nvPr/>
        </p:nvGrpSpPr>
        <p:grpSpPr>
          <a:xfrm>
            <a:off x="453220" y="1424000"/>
            <a:ext cx="743726" cy="530949"/>
            <a:chOff x="453220" y="1424000"/>
            <a:chExt cx="743726" cy="530949"/>
          </a:xfrm>
        </p:grpSpPr>
        <p:sp>
          <p:nvSpPr>
            <p:cNvPr id="611" name="Google Shape;611;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2" name="Google Shape;612;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13" name="Google Shape;613;p43"/>
          <p:cNvGrpSpPr/>
          <p:nvPr/>
        </p:nvGrpSpPr>
        <p:grpSpPr>
          <a:xfrm>
            <a:off x="453233" y="2276300"/>
            <a:ext cx="743726" cy="530949"/>
            <a:chOff x="453233" y="2276300"/>
            <a:chExt cx="743726" cy="530949"/>
          </a:xfrm>
        </p:grpSpPr>
        <p:sp>
          <p:nvSpPr>
            <p:cNvPr id="614" name="Google Shape;61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5" name="Google Shape;61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16" name="Google Shape;616;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3"/>
          <p:cNvGrpSpPr/>
          <p:nvPr/>
        </p:nvGrpSpPr>
        <p:grpSpPr>
          <a:xfrm>
            <a:off x="453233" y="3128588"/>
            <a:ext cx="743726" cy="530949"/>
            <a:chOff x="453233" y="3128588"/>
            <a:chExt cx="743726" cy="530949"/>
          </a:xfrm>
        </p:grpSpPr>
        <p:sp>
          <p:nvSpPr>
            <p:cNvPr id="627" name="Google Shape;627;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3"/>
          <p:cNvGrpSpPr/>
          <p:nvPr/>
        </p:nvGrpSpPr>
        <p:grpSpPr>
          <a:xfrm>
            <a:off x="453233" y="3952200"/>
            <a:ext cx="743726" cy="530949"/>
            <a:chOff x="453233" y="3952200"/>
            <a:chExt cx="743726" cy="530949"/>
          </a:xfrm>
        </p:grpSpPr>
        <p:sp>
          <p:nvSpPr>
            <p:cNvPr id="630" name="Google Shape;630;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2" name="Google Shape;632;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36" name="Shape 636"/>
        <p:cNvGrpSpPr/>
        <p:nvPr/>
      </p:nvGrpSpPr>
      <p:grpSpPr>
        <a:xfrm>
          <a:off x="0" y="0"/>
          <a:ext cx="0" cy="0"/>
          <a:chOff x="0" y="0"/>
          <a:chExt cx="0" cy="0"/>
        </a:xfrm>
      </p:grpSpPr>
      <p:sp>
        <p:nvSpPr>
          <p:cNvPr id="637" name="Google Shape;637;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8" name="Google Shape;638;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39" name="Google Shape;63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41" name="Google Shape;641;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4" name="Google Shape;64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6" name="Google Shape;64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7" name="Google Shape;64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1" name="Google Shape;651;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2" name="Google Shape;652;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55" name="Shape 655"/>
        <p:cNvGrpSpPr/>
        <p:nvPr/>
      </p:nvGrpSpPr>
      <p:grpSpPr>
        <a:xfrm>
          <a:off x="0" y="0"/>
          <a:ext cx="0" cy="0"/>
          <a:chOff x="0" y="0"/>
          <a:chExt cx="0" cy="0"/>
        </a:xfrm>
      </p:grpSpPr>
      <p:sp>
        <p:nvSpPr>
          <p:cNvPr id="656" name="Google Shape;65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7" name="Google Shape;65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58" name="Google Shape;65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9" name="Google Shape;65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60" name="Google Shape;66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0" name="Google Shape;67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1" name="Google Shape;67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78" name="Shape 678"/>
        <p:cNvGrpSpPr/>
        <p:nvPr/>
      </p:nvGrpSpPr>
      <p:grpSpPr>
        <a:xfrm>
          <a:off x="0" y="0"/>
          <a:ext cx="0" cy="0"/>
          <a:chOff x="0" y="0"/>
          <a:chExt cx="0" cy="0"/>
        </a:xfrm>
      </p:grpSpPr>
      <p:grpSp>
        <p:nvGrpSpPr>
          <p:cNvPr id="679" name="Google Shape;679;p46"/>
          <p:cNvGrpSpPr/>
          <p:nvPr/>
        </p:nvGrpSpPr>
        <p:grpSpPr>
          <a:xfrm>
            <a:off x="453220" y="1424000"/>
            <a:ext cx="743726" cy="530949"/>
            <a:chOff x="453220" y="1424000"/>
            <a:chExt cx="743726" cy="530949"/>
          </a:xfrm>
        </p:grpSpPr>
        <p:sp>
          <p:nvSpPr>
            <p:cNvPr id="680" name="Google Shape;680;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1" name="Google Shape;681;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82" name="Google Shape;682;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3" name="Google Shape;683;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4" name="Google Shape;684;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7" name="Google Shape;687;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0" name="Google Shape;690;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3" name="Google Shape;693;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4" name="Google Shape;694;p46"/>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6"/>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6"/>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98" name="Shape 698"/>
        <p:cNvGrpSpPr/>
        <p:nvPr/>
      </p:nvGrpSpPr>
      <p:grpSpPr>
        <a:xfrm>
          <a:off x="0" y="0"/>
          <a:ext cx="0" cy="0"/>
          <a:chOff x="0" y="0"/>
          <a:chExt cx="0" cy="0"/>
        </a:xfrm>
      </p:grpSpPr>
      <p:sp>
        <p:nvSpPr>
          <p:cNvPr id="699" name="Google Shape;699;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0" name="Google Shape;700;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1" name="Google Shape;701;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2" name="Google Shape;702;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3" name="Google Shape;703;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6" name="Google Shape;70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8" name="Google Shape;70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9" name="Google Shape;709;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3" name="Google Shape;713;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4" name="Google Shape;714;p4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7"/>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21" name="Shape 721"/>
        <p:cNvGrpSpPr/>
        <p:nvPr/>
      </p:nvGrpSpPr>
      <p:grpSpPr>
        <a:xfrm>
          <a:off x="0" y="0"/>
          <a:ext cx="0" cy="0"/>
          <a:chOff x="0" y="0"/>
          <a:chExt cx="0" cy="0"/>
        </a:xfrm>
      </p:grpSpPr>
      <p:grpSp>
        <p:nvGrpSpPr>
          <p:cNvPr id="722" name="Google Shape;722;p48"/>
          <p:cNvGrpSpPr/>
          <p:nvPr/>
        </p:nvGrpSpPr>
        <p:grpSpPr>
          <a:xfrm>
            <a:off x="453395" y="1396850"/>
            <a:ext cx="743726" cy="530949"/>
            <a:chOff x="453220" y="1424000"/>
            <a:chExt cx="743726" cy="530949"/>
          </a:xfrm>
        </p:grpSpPr>
        <p:sp>
          <p:nvSpPr>
            <p:cNvPr id="723" name="Google Shape;723;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4" name="Google Shape;724;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725" name="Google Shape;725;p48"/>
          <p:cNvGrpSpPr/>
          <p:nvPr/>
        </p:nvGrpSpPr>
        <p:grpSpPr>
          <a:xfrm>
            <a:off x="453408" y="2249150"/>
            <a:ext cx="743726" cy="530949"/>
            <a:chOff x="453233" y="2276300"/>
            <a:chExt cx="743726" cy="530949"/>
          </a:xfrm>
        </p:grpSpPr>
        <p:sp>
          <p:nvSpPr>
            <p:cNvPr id="726" name="Google Shape;726;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7" name="Google Shape;727;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28" name="Google Shape;728;p48"/>
          <p:cNvSpPr/>
          <p:nvPr/>
        </p:nvSpPr>
        <p:spPr>
          <a:xfrm>
            <a:off x="1352725" y="13516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1" name="Google Shape;73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2" name="Google Shape;73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3" name="Google Shape;73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4" name="Google Shape;734;p48"/>
          <p:cNvSpPr/>
          <p:nvPr/>
        </p:nvSpPr>
        <p:spPr>
          <a:xfrm>
            <a:off x="1352725" y="220398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1352725" y="30467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48"/>
          <p:cNvGrpSpPr/>
          <p:nvPr/>
        </p:nvGrpSpPr>
        <p:grpSpPr>
          <a:xfrm>
            <a:off x="453408" y="3101438"/>
            <a:ext cx="743726" cy="530949"/>
            <a:chOff x="453233" y="3128588"/>
            <a:chExt cx="743726" cy="530949"/>
          </a:xfrm>
        </p:grpSpPr>
        <p:sp>
          <p:nvSpPr>
            <p:cNvPr id="737" name="Google Shape;737;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8" name="Google Shape;738;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39" name="Google Shape;739;p48"/>
          <p:cNvSpPr txBox="1"/>
          <p:nvPr>
            <p:ph idx="2" type="subTitle"/>
          </p:nvPr>
        </p:nvSpPr>
        <p:spPr>
          <a:xfrm>
            <a:off x="175" y="13732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8"/>
          <p:cNvSpPr txBox="1"/>
          <p:nvPr>
            <p:ph idx="3"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8"/>
          <p:cNvSpPr txBox="1"/>
          <p:nvPr>
            <p:ph idx="4"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743" name="Shape 743"/>
        <p:cNvGrpSpPr/>
        <p:nvPr/>
      </p:nvGrpSpPr>
      <p:grpSpPr>
        <a:xfrm>
          <a:off x="0" y="0"/>
          <a:ext cx="0" cy="0"/>
          <a:chOff x="0" y="0"/>
          <a:chExt cx="0" cy="0"/>
        </a:xfrm>
      </p:grpSpPr>
      <p:sp>
        <p:nvSpPr>
          <p:cNvPr id="744" name="Google Shape;744;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6" name="Google Shape;746;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7" name="Google Shape;747;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8" name="Google Shape;74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9" name="Google Shape;74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0" name="Google Shape;750;p49"/>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9"/>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59" name="Google Shape;759;p49"/>
          <p:cNvGrpSpPr/>
          <p:nvPr/>
        </p:nvGrpSpPr>
        <p:grpSpPr>
          <a:xfrm>
            <a:off x="450683" y="1358000"/>
            <a:ext cx="743726" cy="530949"/>
            <a:chOff x="450683" y="1358000"/>
            <a:chExt cx="743726" cy="530949"/>
          </a:xfrm>
        </p:grpSpPr>
        <p:sp>
          <p:nvSpPr>
            <p:cNvPr id="760" name="Google Shape;760;p49"/>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1" name="Google Shape;761;p49"/>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62" name="Google Shape;762;p49"/>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3" name="Google Shape;763;p49"/>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4" name="Google Shape;764;p49"/>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5" name="Google Shape;765;p49"/>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6" name="Google Shape;766;p49"/>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7" name="Google Shape;767;p49"/>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8" name="Google Shape;768;p49"/>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9" name="Google Shape;769;p49"/>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70" name="Google Shape;770;p4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71" name="Shape 771"/>
        <p:cNvGrpSpPr/>
        <p:nvPr/>
      </p:nvGrpSpPr>
      <p:grpSpPr>
        <a:xfrm>
          <a:off x="0" y="0"/>
          <a:ext cx="0" cy="0"/>
          <a:chOff x="0" y="0"/>
          <a:chExt cx="0" cy="0"/>
        </a:xfrm>
      </p:grpSpPr>
      <p:sp>
        <p:nvSpPr>
          <p:cNvPr id="772" name="Google Shape;772;p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4" name="Google Shape;77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5" name="Google Shape;775;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6" name="Google Shape;776;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7" name="Google Shape;777;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8" name="Google Shape;778;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788" name="Google Shape;788;p50"/>
          <p:cNvGrpSpPr/>
          <p:nvPr/>
        </p:nvGrpSpPr>
        <p:grpSpPr>
          <a:xfrm>
            <a:off x="453220" y="1347800"/>
            <a:ext cx="743726" cy="530949"/>
            <a:chOff x="453220" y="1347800"/>
            <a:chExt cx="743726" cy="530949"/>
          </a:xfrm>
        </p:grpSpPr>
        <p:sp>
          <p:nvSpPr>
            <p:cNvPr id="789" name="Google Shape;789;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0" name="Google Shape;790;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1" name="Google Shape;791;p50"/>
          <p:cNvGrpSpPr/>
          <p:nvPr/>
        </p:nvGrpSpPr>
        <p:grpSpPr>
          <a:xfrm>
            <a:off x="453233" y="2758813"/>
            <a:ext cx="743726" cy="530949"/>
            <a:chOff x="453233" y="2200100"/>
            <a:chExt cx="743726" cy="530949"/>
          </a:xfrm>
        </p:grpSpPr>
        <p:sp>
          <p:nvSpPr>
            <p:cNvPr id="792" name="Google Shape;792;p50"/>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3" name="Google Shape;793;p50"/>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4" name="Google Shape;794;p50"/>
          <p:cNvGrpSpPr/>
          <p:nvPr/>
        </p:nvGrpSpPr>
        <p:grpSpPr>
          <a:xfrm>
            <a:off x="453233" y="3442525"/>
            <a:ext cx="743726" cy="530949"/>
            <a:chOff x="453233" y="3052388"/>
            <a:chExt cx="743726" cy="530949"/>
          </a:xfrm>
        </p:grpSpPr>
        <p:sp>
          <p:nvSpPr>
            <p:cNvPr id="795" name="Google Shape;795;p50"/>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6" name="Google Shape;796;p50"/>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7" name="Google Shape;797;p50"/>
          <p:cNvGrpSpPr/>
          <p:nvPr/>
        </p:nvGrpSpPr>
        <p:grpSpPr>
          <a:xfrm>
            <a:off x="453233" y="4126238"/>
            <a:ext cx="743726" cy="530949"/>
            <a:chOff x="453233" y="3876000"/>
            <a:chExt cx="743726" cy="530949"/>
          </a:xfrm>
        </p:grpSpPr>
        <p:sp>
          <p:nvSpPr>
            <p:cNvPr id="798" name="Google Shape;798;p50"/>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9" name="Google Shape;799;p50"/>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00" name="Google Shape;800;p50"/>
          <p:cNvGrpSpPr/>
          <p:nvPr/>
        </p:nvGrpSpPr>
        <p:grpSpPr>
          <a:xfrm>
            <a:off x="453220" y="2042925"/>
            <a:ext cx="743726" cy="530949"/>
            <a:chOff x="453220" y="1347800"/>
            <a:chExt cx="743726" cy="530949"/>
          </a:xfrm>
        </p:grpSpPr>
        <p:sp>
          <p:nvSpPr>
            <p:cNvPr id="801" name="Google Shape;801;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02" name="Google Shape;802;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03" name="Shape 803"/>
        <p:cNvGrpSpPr/>
        <p:nvPr/>
      </p:nvGrpSpPr>
      <p:grpSpPr>
        <a:xfrm>
          <a:off x="0" y="0"/>
          <a:ext cx="0" cy="0"/>
          <a:chOff x="0" y="0"/>
          <a:chExt cx="0" cy="0"/>
        </a:xfrm>
      </p:grpSpPr>
      <p:sp>
        <p:nvSpPr>
          <p:cNvPr id="804" name="Google Shape;804;p5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06" name="Google Shape;806;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6" name="Google Shape;816;p5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7" name="Google Shape;817;p5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8" name="Google Shape;818;p5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9" name="Google Shape;819;p5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20" name="Google Shape;820;p5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21" name="Google Shape;82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22" name="Shape 822"/>
        <p:cNvGrpSpPr/>
        <p:nvPr/>
      </p:nvGrpSpPr>
      <p:grpSpPr>
        <a:xfrm>
          <a:off x="0" y="0"/>
          <a:ext cx="0" cy="0"/>
          <a:chOff x="0" y="0"/>
          <a:chExt cx="0" cy="0"/>
        </a:xfrm>
      </p:grpSpPr>
      <p:sp>
        <p:nvSpPr>
          <p:cNvPr id="823" name="Google Shape;823;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4" name="Google Shape;824;p5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25" name="Google Shape;825;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26" name="Google Shape;82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7" name="Google Shape;827;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28" name="Google Shape;828;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34" name="Google Shape;83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35" name="Google Shape;835;p52"/>
          <p:cNvGrpSpPr/>
          <p:nvPr/>
        </p:nvGrpSpPr>
        <p:grpSpPr>
          <a:xfrm>
            <a:off x="429795" y="1274754"/>
            <a:ext cx="577822" cy="412443"/>
            <a:chOff x="453224" y="1424000"/>
            <a:chExt cx="510985" cy="364800"/>
          </a:xfrm>
        </p:grpSpPr>
        <p:sp>
          <p:nvSpPr>
            <p:cNvPr id="836" name="Google Shape;836;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7" name="Google Shape;837;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38" name="Google Shape;838;p52"/>
          <p:cNvGrpSpPr/>
          <p:nvPr/>
        </p:nvGrpSpPr>
        <p:grpSpPr>
          <a:xfrm>
            <a:off x="429795" y="1865844"/>
            <a:ext cx="577822" cy="412443"/>
            <a:chOff x="453224" y="1424000"/>
            <a:chExt cx="510985" cy="364800"/>
          </a:xfrm>
        </p:grpSpPr>
        <p:sp>
          <p:nvSpPr>
            <p:cNvPr id="839" name="Google Shape;839;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0" name="Google Shape;840;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1" name="Google Shape;841;p52"/>
          <p:cNvGrpSpPr/>
          <p:nvPr/>
        </p:nvGrpSpPr>
        <p:grpSpPr>
          <a:xfrm>
            <a:off x="429795" y="2456934"/>
            <a:ext cx="577822" cy="412443"/>
            <a:chOff x="453224" y="1424000"/>
            <a:chExt cx="510985" cy="364800"/>
          </a:xfrm>
        </p:grpSpPr>
        <p:sp>
          <p:nvSpPr>
            <p:cNvPr id="842" name="Google Shape;842;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3" name="Google Shape;843;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4" name="Google Shape;844;p52"/>
          <p:cNvGrpSpPr/>
          <p:nvPr/>
        </p:nvGrpSpPr>
        <p:grpSpPr>
          <a:xfrm>
            <a:off x="429795" y="3048024"/>
            <a:ext cx="577822" cy="412443"/>
            <a:chOff x="453224" y="1424000"/>
            <a:chExt cx="510985" cy="364800"/>
          </a:xfrm>
        </p:grpSpPr>
        <p:sp>
          <p:nvSpPr>
            <p:cNvPr id="845" name="Google Shape;845;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6" name="Google Shape;846;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7" name="Google Shape;847;p52"/>
          <p:cNvGrpSpPr/>
          <p:nvPr/>
        </p:nvGrpSpPr>
        <p:grpSpPr>
          <a:xfrm>
            <a:off x="429795" y="3639114"/>
            <a:ext cx="577822" cy="412443"/>
            <a:chOff x="453224" y="1424000"/>
            <a:chExt cx="510985" cy="364800"/>
          </a:xfrm>
        </p:grpSpPr>
        <p:sp>
          <p:nvSpPr>
            <p:cNvPr id="848" name="Google Shape;848;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9" name="Google Shape;849;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0" name="Google Shape;850;p52"/>
          <p:cNvGrpSpPr/>
          <p:nvPr/>
        </p:nvGrpSpPr>
        <p:grpSpPr>
          <a:xfrm>
            <a:off x="429795" y="4230204"/>
            <a:ext cx="577822" cy="412443"/>
            <a:chOff x="453224" y="1424000"/>
            <a:chExt cx="510985" cy="364800"/>
          </a:xfrm>
        </p:grpSpPr>
        <p:sp>
          <p:nvSpPr>
            <p:cNvPr id="851" name="Google Shape;851;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2" name="Google Shape;852;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3" name="Google Shape;853;p5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5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5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60" name="Shape 860"/>
        <p:cNvGrpSpPr/>
        <p:nvPr/>
      </p:nvGrpSpPr>
      <p:grpSpPr>
        <a:xfrm>
          <a:off x="0" y="0"/>
          <a:ext cx="0" cy="0"/>
          <a:chOff x="0" y="0"/>
          <a:chExt cx="0" cy="0"/>
        </a:xfrm>
      </p:grpSpPr>
      <p:cxnSp>
        <p:nvCxnSpPr>
          <p:cNvPr id="861" name="Google Shape;861;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62" name="Google Shape;862;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63" name="Google Shape;863;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4" name="Google Shape;864;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65" name="Google Shape;86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66" name="Google Shape;86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53"/>
          <p:cNvGrpSpPr/>
          <p:nvPr/>
        </p:nvGrpSpPr>
        <p:grpSpPr>
          <a:xfrm>
            <a:off x="445468" y="4367943"/>
            <a:ext cx="491946" cy="359019"/>
            <a:chOff x="463425" y="1453125"/>
            <a:chExt cx="735125" cy="513838"/>
          </a:xfrm>
        </p:grpSpPr>
        <p:sp>
          <p:nvSpPr>
            <p:cNvPr id="869" name="Google Shape;86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0" name="Google Shape;87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1" name="Google Shape;871;p5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53"/>
          <p:cNvGrpSpPr/>
          <p:nvPr/>
        </p:nvGrpSpPr>
        <p:grpSpPr>
          <a:xfrm>
            <a:off x="445468" y="3832229"/>
            <a:ext cx="491946" cy="359019"/>
            <a:chOff x="463425" y="1453125"/>
            <a:chExt cx="735125" cy="513838"/>
          </a:xfrm>
        </p:grpSpPr>
        <p:sp>
          <p:nvSpPr>
            <p:cNvPr id="874" name="Google Shape;87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5" name="Google Shape;87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6" name="Google Shape;876;p5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3"/>
          <p:cNvGrpSpPr/>
          <p:nvPr/>
        </p:nvGrpSpPr>
        <p:grpSpPr>
          <a:xfrm>
            <a:off x="445468" y="3296514"/>
            <a:ext cx="491946" cy="359019"/>
            <a:chOff x="463425" y="1453125"/>
            <a:chExt cx="735125" cy="513838"/>
          </a:xfrm>
        </p:grpSpPr>
        <p:sp>
          <p:nvSpPr>
            <p:cNvPr id="879" name="Google Shape;87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0" name="Google Shape;88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1" name="Google Shape;881;p5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53"/>
          <p:cNvGrpSpPr/>
          <p:nvPr/>
        </p:nvGrpSpPr>
        <p:grpSpPr>
          <a:xfrm>
            <a:off x="445468" y="2760799"/>
            <a:ext cx="491946" cy="359019"/>
            <a:chOff x="463425" y="1453125"/>
            <a:chExt cx="735125" cy="513838"/>
          </a:xfrm>
        </p:grpSpPr>
        <p:sp>
          <p:nvSpPr>
            <p:cNvPr id="884" name="Google Shape;88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5" name="Google Shape;88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6" name="Google Shape;886;p5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53"/>
          <p:cNvGrpSpPr/>
          <p:nvPr/>
        </p:nvGrpSpPr>
        <p:grpSpPr>
          <a:xfrm>
            <a:off x="445468" y="2225085"/>
            <a:ext cx="491946" cy="359019"/>
            <a:chOff x="463425" y="1453125"/>
            <a:chExt cx="735125" cy="513838"/>
          </a:xfrm>
        </p:grpSpPr>
        <p:sp>
          <p:nvSpPr>
            <p:cNvPr id="889" name="Google Shape;88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0" name="Google Shape;89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1" name="Google Shape;891;p5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53"/>
          <p:cNvGrpSpPr/>
          <p:nvPr/>
        </p:nvGrpSpPr>
        <p:grpSpPr>
          <a:xfrm>
            <a:off x="445468" y="1689370"/>
            <a:ext cx="491946" cy="359019"/>
            <a:chOff x="463425" y="1453125"/>
            <a:chExt cx="735125" cy="513838"/>
          </a:xfrm>
        </p:grpSpPr>
        <p:sp>
          <p:nvSpPr>
            <p:cNvPr id="894" name="Google Shape;89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5" name="Google Shape;89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6" name="Google Shape;896;p5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53"/>
          <p:cNvGrpSpPr/>
          <p:nvPr/>
        </p:nvGrpSpPr>
        <p:grpSpPr>
          <a:xfrm>
            <a:off x="445468" y="1153656"/>
            <a:ext cx="491946" cy="359019"/>
            <a:chOff x="463425" y="1453125"/>
            <a:chExt cx="735125" cy="513838"/>
          </a:xfrm>
        </p:grpSpPr>
        <p:sp>
          <p:nvSpPr>
            <p:cNvPr id="899" name="Google Shape;89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0" name="Google Shape;90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1" name="Google Shape;901;p5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03" name="Shape 903"/>
        <p:cNvGrpSpPr/>
        <p:nvPr/>
      </p:nvGrpSpPr>
      <p:grpSpPr>
        <a:xfrm>
          <a:off x="0" y="0"/>
          <a:ext cx="0" cy="0"/>
          <a:chOff x="0" y="0"/>
          <a:chExt cx="0" cy="0"/>
        </a:xfrm>
      </p:grpSpPr>
      <p:cxnSp>
        <p:nvCxnSpPr>
          <p:cNvPr id="904" name="Google Shape;904;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05" name="Google Shape;905;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06" name="Google Shape;906;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7" name="Google Shape;907;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08" name="Google Shape;90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09" name="Google Shape;90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4"/>
          <p:cNvSpPr/>
          <p:nvPr/>
        </p:nvSpPr>
        <p:spPr>
          <a:xfrm>
            <a:off x="1044989" y="3937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54"/>
          <p:cNvGrpSpPr/>
          <p:nvPr/>
        </p:nvGrpSpPr>
        <p:grpSpPr>
          <a:xfrm>
            <a:off x="467219" y="3979913"/>
            <a:ext cx="433430" cy="316319"/>
            <a:chOff x="463425" y="1453125"/>
            <a:chExt cx="735125" cy="513838"/>
          </a:xfrm>
        </p:grpSpPr>
        <p:sp>
          <p:nvSpPr>
            <p:cNvPr id="912" name="Google Shape;91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3" name="Google Shape;91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4" name="Google Shape;914;p54"/>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4"/>
          <p:cNvSpPr/>
          <p:nvPr/>
        </p:nvSpPr>
        <p:spPr>
          <a:xfrm>
            <a:off x="1044989" y="3465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54"/>
          <p:cNvGrpSpPr/>
          <p:nvPr/>
        </p:nvGrpSpPr>
        <p:grpSpPr>
          <a:xfrm>
            <a:off x="467219" y="3507913"/>
            <a:ext cx="433430" cy="316319"/>
            <a:chOff x="463425" y="1453125"/>
            <a:chExt cx="735125" cy="513838"/>
          </a:xfrm>
        </p:grpSpPr>
        <p:sp>
          <p:nvSpPr>
            <p:cNvPr id="917" name="Google Shape;91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8" name="Google Shape;91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9" name="Google Shape;919;p54"/>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4"/>
          <p:cNvSpPr/>
          <p:nvPr/>
        </p:nvSpPr>
        <p:spPr>
          <a:xfrm>
            <a:off x="1044989" y="2993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54"/>
          <p:cNvGrpSpPr/>
          <p:nvPr/>
        </p:nvGrpSpPr>
        <p:grpSpPr>
          <a:xfrm>
            <a:off x="467219" y="3035913"/>
            <a:ext cx="433430" cy="316319"/>
            <a:chOff x="463425" y="1453125"/>
            <a:chExt cx="735125" cy="513838"/>
          </a:xfrm>
        </p:grpSpPr>
        <p:sp>
          <p:nvSpPr>
            <p:cNvPr id="922" name="Google Shape;92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3" name="Google Shape;92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4" name="Google Shape;924;p54"/>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54"/>
          <p:cNvSpPr/>
          <p:nvPr/>
        </p:nvSpPr>
        <p:spPr>
          <a:xfrm>
            <a:off x="1044989" y="2521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54"/>
          <p:cNvGrpSpPr/>
          <p:nvPr/>
        </p:nvGrpSpPr>
        <p:grpSpPr>
          <a:xfrm>
            <a:off x="467219" y="2563912"/>
            <a:ext cx="433430" cy="316319"/>
            <a:chOff x="463425" y="1453125"/>
            <a:chExt cx="735125" cy="513838"/>
          </a:xfrm>
        </p:grpSpPr>
        <p:sp>
          <p:nvSpPr>
            <p:cNvPr id="927" name="Google Shape;92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8" name="Google Shape;92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9" name="Google Shape;929;p54"/>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4"/>
          <p:cNvSpPr/>
          <p:nvPr/>
        </p:nvSpPr>
        <p:spPr>
          <a:xfrm>
            <a:off x="1044989" y="2049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54"/>
          <p:cNvGrpSpPr/>
          <p:nvPr/>
        </p:nvGrpSpPr>
        <p:grpSpPr>
          <a:xfrm>
            <a:off x="467219" y="2091912"/>
            <a:ext cx="433430" cy="316319"/>
            <a:chOff x="463425" y="1453125"/>
            <a:chExt cx="735125" cy="513838"/>
          </a:xfrm>
        </p:grpSpPr>
        <p:sp>
          <p:nvSpPr>
            <p:cNvPr id="932" name="Google Shape;93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3" name="Google Shape;93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4" name="Google Shape;934;p54"/>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4"/>
          <p:cNvSpPr/>
          <p:nvPr/>
        </p:nvSpPr>
        <p:spPr>
          <a:xfrm>
            <a:off x="1044989" y="1577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54"/>
          <p:cNvGrpSpPr/>
          <p:nvPr/>
        </p:nvGrpSpPr>
        <p:grpSpPr>
          <a:xfrm>
            <a:off x="467219" y="1619912"/>
            <a:ext cx="433430" cy="316319"/>
            <a:chOff x="463425" y="1453125"/>
            <a:chExt cx="735125" cy="513838"/>
          </a:xfrm>
        </p:grpSpPr>
        <p:sp>
          <p:nvSpPr>
            <p:cNvPr id="937" name="Google Shape;93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8" name="Google Shape;93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9" name="Google Shape;939;p54"/>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4"/>
          <p:cNvSpPr/>
          <p:nvPr/>
        </p:nvSpPr>
        <p:spPr>
          <a:xfrm>
            <a:off x="1044989" y="1105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54"/>
          <p:cNvGrpSpPr/>
          <p:nvPr/>
        </p:nvGrpSpPr>
        <p:grpSpPr>
          <a:xfrm>
            <a:off x="467219" y="1147912"/>
            <a:ext cx="433430" cy="316319"/>
            <a:chOff x="463425" y="1453125"/>
            <a:chExt cx="735125" cy="513838"/>
          </a:xfrm>
        </p:grpSpPr>
        <p:sp>
          <p:nvSpPr>
            <p:cNvPr id="942" name="Google Shape;94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3" name="Google Shape;94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4" name="Google Shape;944;p54"/>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4"/>
          <p:cNvSpPr/>
          <p:nvPr/>
        </p:nvSpPr>
        <p:spPr>
          <a:xfrm>
            <a:off x="1044989" y="44172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54"/>
          <p:cNvGrpSpPr/>
          <p:nvPr/>
        </p:nvGrpSpPr>
        <p:grpSpPr>
          <a:xfrm>
            <a:off x="467219" y="4459810"/>
            <a:ext cx="433430" cy="316319"/>
            <a:chOff x="463425" y="1453125"/>
            <a:chExt cx="735125" cy="513838"/>
          </a:xfrm>
        </p:grpSpPr>
        <p:sp>
          <p:nvSpPr>
            <p:cNvPr id="947" name="Google Shape;94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8" name="Google Shape;94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9" name="Google Shape;949;p54"/>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51" name="Shape 951"/>
        <p:cNvGrpSpPr/>
        <p:nvPr/>
      </p:nvGrpSpPr>
      <p:grpSpPr>
        <a:xfrm>
          <a:off x="0" y="0"/>
          <a:ext cx="0" cy="0"/>
          <a:chOff x="0" y="0"/>
          <a:chExt cx="0" cy="0"/>
        </a:xfrm>
      </p:grpSpPr>
      <p:cxnSp>
        <p:nvCxnSpPr>
          <p:cNvPr id="952" name="Google Shape;952;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53" name="Google Shape;953;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54" name="Google Shape;954;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5" name="Google Shape;955;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56" name="Google Shape;956;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57" name="Google Shape;957;p55"/>
          <p:cNvGrpSpPr/>
          <p:nvPr/>
        </p:nvGrpSpPr>
        <p:grpSpPr>
          <a:xfrm>
            <a:off x="290151" y="835207"/>
            <a:ext cx="402187" cy="293504"/>
            <a:chOff x="463425" y="1453125"/>
            <a:chExt cx="735125" cy="513838"/>
          </a:xfrm>
        </p:grpSpPr>
        <p:sp>
          <p:nvSpPr>
            <p:cNvPr id="958" name="Google Shape;95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9" name="Google Shape;95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0" name="Google Shape;960;p55"/>
          <p:cNvSpPr/>
          <p:nvPr/>
        </p:nvSpPr>
        <p:spPr>
          <a:xfrm>
            <a:off x="780373" y="8004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780373" y="124201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780373" y="168355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780373" y="212508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780373" y="256662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780373" y="300816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780373" y="344970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780373" y="389123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780373" y="43327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55"/>
          <p:cNvGrpSpPr/>
          <p:nvPr/>
        </p:nvGrpSpPr>
        <p:grpSpPr>
          <a:xfrm>
            <a:off x="290151" y="1276878"/>
            <a:ext cx="402187" cy="293504"/>
            <a:chOff x="463425" y="1453125"/>
            <a:chExt cx="735125" cy="513838"/>
          </a:xfrm>
        </p:grpSpPr>
        <p:sp>
          <p:nvSpPr>
            <p:cNvPr id="970" name="Google Shape;97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1" name="Google Shape;97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2" name="Google Shape;972;p55"/>
          <p:cNvGrpSpPr/>
          <p:nvPr/>
        </p:nvGrpSpPr>
        <p:grpSpPr>
          <a:xfrm>
            <a:off x="290151" y="1718548"/>
            <a:ext cx="402187" cy="293504"/>
            <a:chOff x="463425" y="1453125"/>
            <a:chExt cx="735125" cy="513838"/>
          </a:xfrm>
        </p:grpSpPr>
        <p:sp>
          <p:nvSpPr>
            <p:cNvPr id="973" name="Google Shape;97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4" name="Google Shape;97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5" name="Google Shape;975;p55"/>
          <p:cNvGrpSpPr/>
          <p:nvPr/>
        </p:nvGrpSpPr>
        <p:grpSpPr>
          <a:xfrm>
            <a:off x="290151" y="2160219"/>
            <a:ext cx="402187" cy="293504"/>
            <a:chOff x="463425" y="1453125"/>
            <a:chExt cx="735125" cy="513838"/>
          </a:xfrm>
        </p:grpSpPr>
        <p:sp>
          <p:nvSpPr>
            <p:cNvPr id="976" name="Google Shape;976;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7" name="Google Shape;977;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8" name="Google Shape;978;p55"/>
          <p:cNvGrpSpPr/>
          <p:nvPr/>
        </p:nvGrpSpPr>
        <p:grpSpPr>
          <a:xfrm>
            <a:off x="290151" y="2601890"/>
            <a:ext cx="402187" cy="293504"/>
            <a:chOff x="463425" y="1453125"/>
            <a:chExt cx="735125" cy="513838"/>
          </a:xfrm>
        </p:grpSpPr>
        <p:sp>
          <p:nvSpPr>
            <p:cNvPr id="979" name="Google Shape;97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0" name="Google Shape;98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1" name="Google Shape;981;p55"/>
          <p:cNvGrpSpPr/>
          <p:nvPr/>
        </p:nvGrpSpPr>
        <p:grpSpPr>
          <a:xfrm>
            <a:off x="290151" y="3043561"/>
            <a:ext cx="402187" cy="293504"/>
            <a:chOff x="463425" y="1453125"/>
            <a:chExt cx="735125" cy="513838"/>
          </a:xfrm>
        </p:grpSpPr>
        <p:sp>
          <p:nvSpPr>
            <p:cNvPr id="982" name="Google Shape;98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3" name="Google Shape;98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4" name="Google Shape;984;p55"/>
          <p:cNvGrpSpPr/>
          <p:nvPr/>
        </p:nvGrpSpPr>
        <p:grpSpPr>
          <a:xfrm>
            <a:off x="290151" y="3485231"/>
            <a:ext cx="402187" cy="293504"/>
            <a:chOff x="463425" y="1453125"/>
            <a:chExt cx="735125" cy="513838"/>
          </a:xfrm>
        </p:grpSpPr>
        <p:sp>
          <p:nvSpPr>
            <p:cNvPr id="985" name="Google Shape;98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6" name="Google Shape;98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7" name="Google Shape;987;p55"/>
          <p:cNvGrpSpPr/>
          <p:nvPr/>
        </p:nvGrpSpPr>
        <p:grpSpPr>
          <a:xfrm>
            <a:off x="290151" y="3926902"/>
            <a:ext cx="402187" cy="293504"/>
            <a:chOff x="463425" y="1453125"/>
            <a:chExt cx="735125" cy="513838"/>
          </a:xfrm>
        </p:grpSpPr>
        <p:sp>
          <p:nvSpPr>
            <p:cNvPr id="988" name="Google Shape;98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9" name="Google Shape;98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0" name="Google Shape;990;p55"/>
          <p:cNvGrpSpPr/>
          <p:nvPr/>
        </p:nvGrpSpPr>
        <p:grpSpPr>
          <a:xfrm>
            <a:off x="290151" y="4368573"/>
            <a:ext cx="402187" cy="293504"/>
            <a:chOff x="463425" y="1453125"/>
            <a:chExt cx="735125" cy="513838"/>
          </a:xfrm>
        </p:grpSpPr>
        <p:sp>
          <p:nvSpPr>
            <p:cNvPr id="991" name="Google Shape;991;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2" name="Google Shape;992;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93" name="Google Shape;993;p55"/>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5"/>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55"/>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5"/>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55"/>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5"/>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55"/>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55"/>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55"/>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03" name="Shape 1003"/>
        <p:cNvGrpSpPr/>
        <p:nvPr/>
      </p:nvGrpSpPr>
      <p:grpSpPr>
        <a:xfrm>
          <a:off x="0" y="0"/>
          <a:ext cx="0" cy="0"/>
          <a:chOff x="0" y="0"/>
          <a:chExt cx="0" cy="0"/>
        </a:xfrm>
      </p:grpSpPr>
      <p:pic>
        <p:nvPicPr>
          <p:cNvPr id="1004" name="Google Shape;1004;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7" name="Google Shape;1007;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08" name="Google Shape;1008;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09" name="Google Shape;1009;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10" name="Google Shape;1010;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11" name="Shape 1011"/>
        <p:cNvGrpSpPr/>
        <p:nvPr/>
      </p:nvGrpSpPr>
      <p:grpSpPr>
        <a:xfrm>
          <a:off x="0" y="0"/>
          <a:ext cx="0" cy="0"/>
          <a:chOff x="0" y="0"/>
          <a:chExt cx="0" cy="0"/>
        </a:xfrm>
      </p:grpSpPr>
      <p:pic>
        <p:nvPicPr>
          <p:cNvPr id="1012" name="Google Shape;101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3" name="Google Shape;1013;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5" name="Google Shape;1015;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16" name="Google Shape;1016;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17" name="Google Shape;1017;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18" name="Google Shape;10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19" name="Shape 1019"/>
        <p:cNvGrpSpPr/>
        <p:nvPr/>
      </p:nvGrpSpPr>
      <p:grpSpPr>
        <a:xfrm>
          <a:off x="0" y="0"/>
          <a:ext cx="0" cy="0"/>
          <a:chOff x="0" y="0"/>
          <a:chExt cx="0" cy="0"/>
        </a:xfrm>
      </p:grpSpPr>
      <p:pic>
        <p:nvPicPr>
          <p:cNvPr id="1020" name="Google Shape;102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1" name="Google Shape;102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2" name="Google Shape;1022;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23" name="Google Shape;1023;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24" name="Google Shape;1024;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5" name="Google Shape;1025;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26" name="Shape 1026"/>
        <p:cNvGrpSpPr/>
        <p:nvPr/>
      </p:nvGrpSpPr>
      <p:grpSpPr>
        <a:xfrm>
          <a:off x="0" y="0"/>
          <a:ext cx="0" cy="0"/>
          <a:chOff x="0" y="0"/>
          <a:chExt cx="0" cy="0"/>
        </a:xfrm>
      </p:grpSpPr>
      <p:pic>
        <p:nvPicPr>
          <p:cNvPr id="1027" name="Google Shape;1027;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28" name="Google Shape;102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29" name="Shape 1029"/>
        <p:cNvGrpSpPr/>
        <p:nvPr/>
      </p:nvGrpSpPr>
      <p:grpSpPr>
        <a:xfrm>
          <a:off x="0" y="0"/>
          <a:ext cx="0" cy="0"/>
          <a:chOff x="0" y="0"/>
          <a:chExt cx="0" cy="0"/>
        </a:xfrm>
      </p:grpSpPr>
      <p:pic>
        <p:nvPicPr>
          <p:cNvPr id="1030" name="Google Shape;1030;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1" name="Google Shape;1031;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2" name="Google Shape;1032;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33" name="Google Shape;1033;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34" name="Google Shape;1034;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35" name="Shape 1035"/>
        <p:cNvGrpSpPr/>
        <p:nvPr/>
      </p:nvGrpSpPr>
      <p:grpSpPr>
        <a:xfrm>
          <a:off x="0" y="0"/>
          <a:ext cx="0" cy="0"/>
          <a:chOff x="0" y="0"/>
          <a:chExt cx="0" cy="0"/>
        </a:xfrm>
      </p:grpSpPr>
      <p:pic>
        <p:nvPicPr>
          <p:cNvPr id="1036" name="Google Shape;1036;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37" name="Google Shape;1037;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40" name="Google Shape;1040;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41" name="Shape 1041"/>
        <p:cNvGrpSpPr/>
        <p:nvPr/>
      </p:nvGrpSpPr>
      <p:grpSpPr>
        <a:xfrm>
          <a:off x="0" y="0"/>
          <a:ext cx="0" cy="0"/>
          <a:chOff x="0" y="0"/>
          <a:chExt cx="0" cy="0"/>
        </a:xfrm>
      </p:grpSpPr>
      <p:pic>
        <p:nvPicPr>
          <p:cNvPr id="1042" name="Google Shape;1042;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3" name="Google Shape;1043;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44" name="Google Shape;1044;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45" name="Google Shape;1045;p62"/>
          <p:cNvGrpSpPr/>
          <p:nvPr/>
        </p:nvGrpSpPr>
        <p:grpSpPr>
          <a:xfrm>
            <a:off x="3972318" y="1347350"/>
            <a:ext cx="1051285" cy="920372"/>
            <a:chOff x="587700" y="-13400"/>
            <a:chExt cx="5735325" cy="5021125"/>
          </a:xfrm>
        </p:grpSpPr>
        <p:sp>
          <p:nvSpPr>
            <p:cNvPr id="1046" name="Google Shape;1046;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52" name="Google Shape;1052;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53" name="Shape 1053"/>
        <p:cNvGrpSpPr/>
        <p:nvPr/>
      </p:nvGrpSpPr>
      <p:grpSpPr>
        <a:xfrm>
          <a:off x="0" y="0"/>
          <a:ext cx="0" cy="0"/>
          <a:chOff x="0" y="0"/>
          <a:chExt cx="0" cy="0"/>
        </a:xfrm>
      </p:grpSpPr>
      <p:pic>
        <p:nvPicPr>
          <p:cNvPr id="1054" name="Google Shape;1054;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5" name="Google Shape;1055;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8" name="Google Shape;1058;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59" name="Google Shape;1059;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60" name="Shape 1060"/>
        <p:cNvGrpSpPr/>
        <p:nvPr/>
      </p:nvGrpSpPr>
      <p:grpSpPr>
        <a:xfrm>
          <a:off x="0" y="0"/>
          <a:ext cx="0" cy="0"/>
          <a:chOff x="0" y="0"/>
          <a:chExt cx="0" cy="0"/>
        </a:xfrm>
      </p:grpSpPr>
      <p:pic>
        <p:nvPicPr>
          <p:cNvPr id="1061" name="Google Shape;1061;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2" name="Google Shape;106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3" name="Google Shape;1063;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66" name="Google Shape;1066;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67" name="Google Shape;1067;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68" name="Shape 1068"/>
        <p:cNvGrpSpPr/>
        <p:nvPr/>
      </p:nvGrpSpPr>
      <p:grpSpPr>
        <a:xfrm>
          <a:off x="0" y="0"/>
          <a:ext cx="0" cy="0"/>
          <a:chOff x="0" y="0"/>
          <a:chExt cx="0" cy="0"/>
        </a:xfrm>
      </p:grpSpPr>
      <p:pic>
        <p:nvPicPr>
          <p:cNvPr id="1069" name="Google Shape;1069;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70" name="Google Shape;1070;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71" name="Google Shape;1071;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2" name="Google Shape;1072;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3" name="Google Shape;1073;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074" name="Google Shape;1074;p6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075" name="Google Shape;1075;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076" name="Shape 1076"/>
        <p:cNvGrpSpPr/>
        <p:nvPr/>
      </p:nvGrpSpPr>
      <p:grpSpPr>
        <a:xfrm>
          <a:off x="0" y="0"/>
          <a:ext cx="0" cy="0"/>
          <a:chOff x="0" y="0"/>
          <a:chExt cx="0" cy="0"/>
        </a:xfrm>
      </p:grpSpPr>
      <p:pic>
        <p:nvPicPr>
          <p:cNvPr id="1077" name="Google Shape;1077;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8" name="Google Shape;1078;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9" name="Google Shape;1079;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0" name="Google Shape;1080;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081" name="Google Shape;1081;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82" name="Google Shape;1082;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083" name="Shape 1083"/>
        <p:cNvGrpSpPr/>
        <p:nvPr/>
      </p:nvGrpSpPr>
      <p:grpSpPr>
        <a:xfrm>
          <a:off x="0" y="0"/>
          <a:ext cx="0" cy="0"/>
          <a:chOff x="0" y="0"/>
          <a:chExt cx="0" cy="0"/>
        </a:xfrm>
      </p:grpSpPr>
      <p:pic>
        <p:nvPicPr>
          <p:cNvPr id="1084" name="Google Shape;1084;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5" name="Google Shape;108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86" name="Google Shape;1086;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087" name="Google Shape;1087;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88" name="Google Shape;1088;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091" name="Shape 1091"/>
        <p:cNvGrpSpPr/>
        <p:nvPr/>
      </p:nvGrpSpPr>
      <p:grpSpPr>
        <a:xfrm>
          <a:off x="0" y="0"/>
          <a:ext cx="0" cy="0"/>
          <a:chOff x="0" y="0"/>
          <a:chExt cx="0" cy="0"/>
        </a:xfrm>
      </p:grpSpPr>
      <p:pic>
        <p:nvPicPr>
          <p:cNvPr id="1092" name="Google Shape;1092;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3" name="Google Shape;1093;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94" name="Google Shape;1094;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95" name="Google Shape;1095;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096" name="Google Shape;1096;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97" name="Google Shape;1097;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098" name="Shape 1098"/>
        <p:cNvGrpSpPr/>
        <p:nvPr/>
      </p:nvGrpSpPr>
      <p:grpSpPr>
        <a:xfrm>
          <a:off x="0" y="0"/>
          <a:ext cx="0" cy="0"/>
          <a:chOff x="0" y="0"/>
          <a:chExt cx="0" cy="0"/>
        </a:xfrm>
      </p:grpSpPr>
      <p:pic>
        <p:nvPicPr>
          <p:cNvPr id="1099" name="Google Shape;1099;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0" name="Google Shape;1100;p69"/>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1" name="Google Shape;1101;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02" name="Google Shape;1102;p69"/>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03" name="Google Shape;1103;p69"/>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04" name="Google Shape;1104;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05" name="Shape 1105"/>
        <p:cNvGrpSpPr/>
        <p:nvPr/>
      </p:nvGrpSpPr>
      <p:grpSpPr>
        <a:xfrm>
          <a:off x="0" y="0"/>
          <a:ext cx="0" cy="0"/>
          <a:chOff x="0" y="0"/>
          <a:chExt cx="0" cy="0"/>
        </a:xfrm>
      </p:grpSpPr>
      <p:cxnSp>
        <p:nvCxnSpPr>
          <p:cNvPr id="1106" name="Google Shape;1106;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7" name="Google Shape;110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08" name="Google Shape;1108;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09" name="Google Shape;1109;p70"/>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10" name="Google Shape;1110;p70"/>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70"/>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12" name="Google Shape;1112;p70"/>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13" name="Google Shape;1113;p70"/>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15" name="Google Shape;111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16" name="Shape 1116"/>
        <p:cNvGrpSpPr/>
        <p:nvPr/>
      </p:nvGrpSpPr>
      <p:grpSpPr>
        <a:xfrm>
          <a:off x="0" y="0"/>
          <a:ext cx="0" cy="0"/>
          <a:chOff x="0" y="0"/>
          <a:chExt cx="0" cy="0"/>
        </a:xfrm>
      </p:grpSpPr>
      <p:cxnSp>
        <p:nvCxnSpPr>
          <p:cNvPr id="1117" name="Google Shape;1117;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8" name="Google Shape;1118;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20" name="Google Shape;1120;p71"/>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21" name="Google Shape;1121;p71"/>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2" name="Google Shape;1122;p71"/>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23" name="Google Shape;1123;p71"/>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24" name="Google Shape;1124;p71"/>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26" name="Google Shape;1126;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27" name="Shape 1127"/>
        <p:cNvGrpSpPr/>
        <p:nvPr/>
      </p:nvGrpSpPr>
      <p:grpSpPr>
        <a:xfrm>
          <a:off x="0" y="0"/>
          <a:ext cx="0" cy="0"/>
          <a:chOff x="0" y="0"/>
          <a:chExt cx="0" cy="0"/>
        </a:xfrm>
      </p:grpSpPr>
      <p:cxnSp>
        <p:nvCxnSpPr>
          <p:cNvPr id="1128" name="Google Shape;1128;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9" name="Google Shape;1129;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0" name="Google Shape;1130;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1" name="Google Shape;1131;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32" name="Google Shape;1132;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3" name="Google Shape;1133;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34" name="Google Shape;1134;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35" name="Google Shape;1135;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37" name="Google Shape;1137;p72"/>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38" name="Google Shape;1138;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39" name="Shape 1139"/>
        <p:cNvGrpSpPr/>
        <p:nvPr/>
      </p:nvGrpSpPr>
      <p:grpSpPr>
        <a:xfrm>
          <a:off x="0" y="0"/>
          <a:ext cx="0" cy="0"/>
          <a:chOff x="0" y="0"/>
          <a:chExt cx="0" cy="0"/>
        </a:xfrm>
      </p:grpSpPr>
      <p:cxnSp>
        <p:nvCxnSpPr>
          <p:cNvPr id="1140" name="Google Shape;114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1" name="Google Shape;114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2" name="Google Shape;114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3" name="Google Shape;1143;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4" name="Google Shape;1144;p73"/>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46" name="Google Shape;1146;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47" name="Google Shape;1147;p73"/>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49" name="Google Shape;1149;p73"/>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50" name="Google Shape;1150;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51" name="Shape 1151"/>
        <p:cNvGrpSpPr/>
        <p:nvPr/>
      </p:nvGrpSpPr>
      <p:grpSpPr>
        <a:xfrm>
          <a:off x="0" y="0"/>
          <a:ext cx="0" cy="0"/>
          <a:chOff x="0" y="0"/>
          <a:chExt cx="0" cy="0"/>
        </a:xfrm>
      </p:grpSpPr>
      <p:cxnSp>
        <p:nvCxnSpPr>
          <p:cNvPr id="1152" name="Google Shape;1152;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3" name="Google Shape;1153;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4" name="Google Shape;1154;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5" name="Google Shape;1155;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56" name="Google Shape;1156;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57" name="Google Shape;1157;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58" name="Google Shape;1158;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59" name="Google Shape;1159;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60" name="Google Shape;1160;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63" name="Shape 1163"/>
        <p:cNvGrpSpPr/>
        <p:nvPr/>
      </p:nvGrpSpPr>
      <p:grpSpPr>
        <a:xfrm>
          <a:off x="0" y="0"/>
          <a:ext cx="0" cy="0"/>
          <a:chOff x="0" y="0"/>
          <a:chExt cx="0" cy="0"/>
        </a:xfrm>
      </p:grpSpPr>
      <p:cxnSp>
        <p:nvCxnSpPr>
          <p:cNvPr id="1164" name="Google Shape;1164;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6" name="Google Shape;1166;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7" name="Google Shape;1167;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8" name="Google Shape;1168;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69" name="Google Shape;1169;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0" name="Google Shape;1170;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1" name="Google Shape;1171;p75"/>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172" name="Google Shape;1172;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3" name="Google Shape;1173;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175" name="Shape 1175"/>
        <p:cNvGrpSpPr/>
        <p:nvPr/>
      </p:nvGrpSpPr>
      <p:grpSpPr>
        <a:xfrm>
          <a:off x="0" y="0"/>
          <a:ext cx="0" cy="0"/>
          <a:chOff x="0" y="0"/>
          <a:chExt cx="0" cy="0"/>
        </a:xfrm>
      </p:grpSpPr>
      <p:cxnSp>
        <p:nvCxnSpPr>
          <p:cNvPr id="1176" name="Google Shape;1176;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7" name="Google Shape;1177;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8" name="Google Shape;1178;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9" name="Google Shape;1179;p7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180" name="Google Shape;1180;p76"/>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181" name="Google Shape;1181;p76"/>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2" name="Google Shape;1182;p76"/>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183" name="Google Shape;1183;p76"/>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184" name="Google Shape;1184;p76"/>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185" name="Google Shape;1185;p76"/>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186" name="Google Shape;1186;p76"/>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187" name="Google Shape;1187;p76"/>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6"/>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189" name="Google Shape;1189;p76"/>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190" name="Google Shape;1190;p76"/>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6"/>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192" name="Google Shape;1192;p76"/>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6"/>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194" name="Google Shape;1194;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195" name="Shape 1195"/>
        <p:cNvGrpSpPr/>
        <p:nvPr/>
      </p:nvGrpSpPr>
      <p:grpSpPr>
        <a:xfrm>
          <a:off x="0" y="0"/>
          <a:ext cx="0" cy="0"/>
          <a:chOff x="0" y="0"/>
          <a:chExt cx="0" cy="0"/>
        </a:xfrm>
      </p:grpSpPr>
      <p:cxnSp>
        <p:nvCxnSpPr>
          <p:cNvPr id="1196" name="Google Shape;1196;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7" name="Google Shape;119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8" name="Google Shape;1198;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9" name="Google Shape;1199;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00" name="Google Shape;1200;p77"/>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01" name="Google Shape;1201;p77"/>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02" name="Google Shape;1202;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03" name="Shape 1203"/>
        <p:cNvGrpSpPr/>
        <p:nvPr/>
      </p:nvGrpSpPr>
      <p:grpSpPr>
        <a:xfrm>
          <a:off x="0" y="0"/>
          <a:ext cx="0" cy="0"/>
          <a:chOff x="0" y="0"/>
          <a:chExt cx="0" cy="0"/>
        </a:xfrm>
      </p:grpSpPr>
      <p:cxnSp>
        <p:nvCxnSpPr>
          <p:cNvPr id="1204" name="Google Shape;1204;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5" name="Google Shape;120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6" name="Google Shape;1206;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7" name="Google Shape;1207;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8" name="Google Shape;1208;p78"/>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09" name="Google Shape;1209;p7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10" name="Google Shape;1210;p78"/>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11" name="Google Shape;1211;p78"/>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12" name="Google Shape;1212;p78"/>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13" name="Google Shape;1213;p78"/>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14" name="Shape 1214"/>
        <p:cNvGrpSpPr/>
        <p:nvPr/>
      </p:nvGrpSpPr>
      <p:grpSpPr>
        <a:xfrm>
          <a:off x="0" y="0"/>
          <a:ext cx="0" cy="0"/>
          <a:chOff x="0" y="0"/>
          <a:chExt cx="0" cy="0"/>
        </a:xfrm>
      </p:grpSpPr>
      <p:pic>
        <p:nvPicPr>
          <p:cNvPr id="1215" name="Google Shape;1215;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6" name="Google Shape;1216;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0" name="Google Shape;1220;p7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21" name="Google Shape;1221;p7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2" name="Google Shape;1222;p7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23" name="Google Shape;1223;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24" name="Shape 1224"/>
        <p:cNvGrpSpPr/>
        <p:nvPr/>
      </p:nvGrpSpPr>
      <p:grpSpPr>
        <a:xfrm>
          <a:off x="0" y="0"/>
          <a:ext cx="0" cy="0"/>
          <a:chOff x="0" y="0"/>
          <a:chExt cx="0" cy="0"/>
        </a:xfrm>
      </p:grpSpPr>
      <p:pic>
        <p:nvPicPr>
          <p:cNvPr id="1225" name="Google Shape;1225;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6" name="Google Shape;1226;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9" name="Google Shape;1229;p80"/>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30" name="Google Shape;1230;p80"/>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31" name="Google Shape;1231;p80"/>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2" name="Google Shape;1232;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33" name="Google Shape;1233;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34" name="Shape 1234"/>
        <p:cNvGrpSpPr/>
        <p:nvPr/>
      </p:nvGrpSpPr>
      <p:grpSpPr>
        <a:xfrm>
          <a:off x="0" y="0"/>
          <a:ext cx="0" cy="0"/>
          <a:chOff x="0" y="0"/>
          <a:chExt cx="0" cy="0"/>
        </a:xfrm>
      </p:grpSpPr>
      <p:pic>
        <p:nvPicPr>
          <p:cNvPr id="1235" name="Google Shape;1235;p81"/>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36" name="Google Shape;1236;p81"/>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37" name="Google Shape;123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8" name="Google Shape;1238;p81"/>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39" name="Google Shape;1239;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40" name="Shape 1240"/>
        <p:cNvGrpSpPr/>
        <p:nvPr/>
      </p:nvGrpSpPr>
      <p:grpSpPr>
        <a:xfrm>
          <a:off x="0" y="0"/>
          <a:ext cx="0" cy="0"/>
          <a:chOff x="0" y="0"/>
          <a:chExt cx="0" cy="0"/>
        </a:xfrm>
      </p:grpSpPr>
      <p:sp>
        <p:nvSpPr>
          <p:cNvPr id="1241" name="Google Shape;1241;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2" name="Google Shape;1242;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43" name="Google Shape;1243;p8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44" name="Google Shape;1244;p8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45" name="Google Shape;1245;p82"/>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2"/>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47" name="Google Shape;1247;p82"/>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82"/>
          <p:cNvGrpSpPr/>
          <p:nvPr/>
        </p:nvGrpSpPr>
        <p:grpSpPr>
          <a:xfrm>
            <a:off x="3228956" y="1345103"/>
            <a:ext cx="533372" cy="533480"/>
            <a:chOff x="457200" y="1378813"/>
            <a:chExt cx="695400" cy="695450"/>
          </a:xfrm>
        </p:grpSpPr>
        <p:sp>
          <p:nvSpPr>
            <p:cNvPr id="1249" name="Google Shape;1249;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50" name="Google Shape;1250;p82"/>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82"/>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82"/>
          <p:cNvGrpSpPr/>
          <p:nvPr/>
        </p:nvGrpSpPr>
        <p:grpSpPr>
          <a:xfrm>
            <a:off x="6134081" y="1345853"/>
            <a:ext cx="533372" cy="533480"/>
            <a:chOff x="457200" y="1378813"/>
            <a:chExt cx="695400" cy="695450"/>
          </a:xfrm>
        </p:grpSpPr>
        <p:sp>
          <p:nvSpPr>
            <p:cNvPr id="1253" name="Google Shape;1253;p82"/>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54" name="Google Shape;1254;p8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82"/>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82"/>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82"/>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82"/>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0" name="Google Shape;1260;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1" name="Google Shape;1261;p8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62" name="Google Shape;1262;p8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63" name="Shape 1263"/>
        <p:cNvGrpSpPr/>
        <p:nvPr/>
      </p:nvGrpSpPr>
      <p:grpSpPr>
        <a:xfrm>
          <a:off x="0" y="0"/>
          <a:ext cx="0" cy="0"/>
          <a:chOff x="0" y="0"/>
          <a:chExt cx="0" cy="0"/>
        </a:xfrm>
      </p:grpSpPr>
      <p:sp>
        <p:nvSpPr>
          <p:cNvPr id="1264" name="Google Shape;1264;p8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6" name="Google Shape;1266;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7" name="Google Shape;1267;p8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68" name="Google Shape;1268;p83"/>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69" name="Google Shape;1269;p83"/>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70" name="Google Shape;1270;p83"/>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71" name="Google Shape;1271;p83"/>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272" name="Google Shape;1272;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3" name="Google Shape;127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274" name="Shape 1274"/>
        <p:cNvGrpSpPr/>
        <p:nvPr/>
      </p:nvGrpSpPr>
      <p:grpSpPr>
        <a:xfrm>
          <a:off x="0" y="0"/>
          <a:ext cx="0" cy="0"/>
          <a:chOff x="0" y="0"/>
          <a:chExt cx="0" cy="0"/>
        </a:xfrm>
      </p:grpSpPr>
      <p:sp>
        <p:nvSpPr>
          <p:cNvPr id="1275" name="Google Shape;1275;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77" name="Google Shape;1277;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8" name="Google Shape;1278;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279" name="Google Shape;1279;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80" name="Google Shape;1280;p84"/>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81" name="Google Shape;1281;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282" name="Google Shape;1282;p84"/>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283" name="Google Shape;1283;p84"/>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284" name="Google Shape;1284;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285" name="Shape 1285"/>
        <p:cNvGrpSpPr/>
        <p:nvPr/>
      </p:nvGrpSpPr>
      <p:grpSpPr>
        <a:xfrm>
          <a:off x="0" y="0"/>
          <a:ext cx="0" cy="0"/>
          <a:chOff x="0" y="0"/>
          <a:chExt cx="0" cy="0"/>
        </a:xfrm>
      </p:grpSpPr>
      <p:sp>
        <p:nvSpPr>
          <p:cNvPr id="1286" name="Google Shape;1286;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88" name="Google Shape;1288;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9" name="Google Shape;1289;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290" name="Google Shape;1290;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1" name="Google Shape;1291;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92" name="Google Shape;1292;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94" name="Google Shape;1294;p85"/>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295" name="Google Shape;1295;p85"/>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296" name="Shape 1296"/>
        <p:cNvGrpSpPr/>
        <p:nvPr/>
      </p:nvGrpSpPr>
      <p:grpSpPr>
        <a:xfrm>
          <a:off x="0" y="0"/>
          <a:ext cx="0" cy="0"/>
          <a:chOff x="0" y="0"/>
          <a:chExt cx="0" cy="0"/>
        </a:xfrm>
      </p:grpSpPr>
      <p:sp>
        <p:nvSpPr>
          <p:cNvPr id="1297" name="Google Shape;1297;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9" name="Google Shape;1299;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01" name="Google Shape;1301;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2" name="Google Shape;1302;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3" name="Google Shape;1303;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4" name="Google Shape;1304;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05" name="Google Shape;1305;p86"/>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06" name="Google Shape;1306;p86"/>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07" name="Shape 1307"/>
        <p:cNvGrpSpPr/>
        <p:nvPr/>
      </p:nvGrpSpPr>
      <p:grpSpPr>
        <a:xfrm>
          <a:off x="0" y="0"/>
          <a:ext cx="0" cy="0"/>
          <a:chOff x="0" y="0"/>
          <a:chExt cx="0" cy="0"/>
        </a:xfrm>
      </p:grpSpPr>
      <p:pic>
        <p:nvPicPr>
          <p:cNvPr id="1308" name="Google Shape;1308;p87"/>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09" name="Google Shape;1309;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1" name="Google Shape;1311;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12" name="Google Shape;1312;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3" name="Google Shape;131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4" name="Google Shape;1314;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15" name="Shape 1315"/>
        <p:cNvGrpSpPr/>
        <p:nvPr/>
      </p:nvGrpSpPr>
      <p:grpSpPr>
        <a:xfrm>
          <a:off x="0" y="0"/>
          <a:ext cx="0" cy="0"/>
          <a:chOff x="0" y="0"/>
          <a:chExt cx="0" cy="0"/>
        </a:xfrm>
      </p:grpSpPr>
      <p:pic>
        <p:nvPicPr>
          <p:cNvPr id="1316" name="Google Shape;1316;p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7" name="Google Shape;1317;p88"/>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9" name="Google Shape;1319;p8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0" name="Google Shape;1320;p8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21" name="Google Shape;1321;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3" name="Google Shape;1323;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88"/>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25" name="Google Shape;1325;p88"/>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26" name="Google Shape;1326;p88"/>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27" name="Shape 1327"/>
        <p:cNvGrpSpPr/>
        <p:nvPr/>
      </p:nvGrpSpPr>
      <p:grpSpPr>
        <a:xfrm>
          <a:off x="0" y="0"/>
          <a:ext cx="0" cy="0"/>
          <a:chOff x="0" y="0"/>
          <a:chExt cx="0" cy="0"/>
        </a:xfrm>
      </p:grpSpPr>
      <p:sp>
        <p:nvSpPr>
          <p:cNvPr id="1328" name="Google Shape;132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9" name="Google Shape;132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30" name="Google Shape;1330;p89"/>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31" name="Google Shape;133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32" name="Shape 1332"/>
        <p:cNvGrpSpPr/>
        <p:nvPr/>
      </p:nvGrpSpPr>
      <p:grpSpPr>
        <a:xfrm>
          <a:off x="0" y="0"/>
          <a:ext cx="0" cy="0"/>
          <a:chOff x="0" y="0"/>
          <a:chExt cx="0" cy="0"/>
        </a:xfrm>
      </p:grpSpPr>
      <p:pic>
        <p:nvPicPr>
          <p:cNvPr id="1333" name="Google Shape;1333;p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4" name="Google Shape;133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5" name="Google Shape;1335;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6" name="Google Shape;133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37" name="Google Shape;1337;p90"/>
          <p:cNvGrpSpPr/>
          <p:nvPr/>
        </p:nvGrpSpPr>
        <p:grpSpPr>
          <a:xfrm>
            <a:off x="4167150" y="1202575"/>
            <a:ext cx="809700" cy="809700"/>
            <a:chOff x="1457325" y="1219200"/>
            <a:chExt cx="809700" cy="809700"/>
          </a:xfrm>
        </p:grpSpPr>
        <p:sp>
          <p:nvSpPr>
            <p:cNvPr id="1338" name="Google Shape;1338;p9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9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41" name="Google Shape;1341;p9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42" name="Shape 1342"/>
        <p:cNvGrpSpPr/>
        <p:nvPr/>
      </p:nvGrpSpPr>
      <p:grpSpPr>
        <a:xfrm>
          <a:off x="0" y="0"/>
          <a:ext cx="0" cy="0"/>
          <a:chOff x="0" y="0"/>
          <a:chExt cx="0" cy="0"/>
        </a:xfrm>
      </p:grpSpPr>
      <p:pic>
        <p:nvPicPr>
          <p:cNvPr id="1343" name="Google Shape;1343;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4" name="Google Shape;1344;p9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9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46" name="Google Shape;1346;p9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47" name="Google Shape;1347;p9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48" name="Google Shape;1348;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49" name="Google Shape;1349;p91"/>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50" name="Google Shape;1350;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1" name="Shape 1351"/>
        <p:cNvGrpSpPr/>
        <p:nvPr/>
      </p:nvGrpSpPr>
      <p:grpSpPr>
        <a:xfrm>
          <a:off x="0" y="0"/>
          <a:ext cx="0" cy="0"/>
          <a:chOff x="0" y="0"/>
          <a:chExt cx="0" cy="0"/>
        </a:xfrm>
      </p:grpSpPr>
      <p:sp>
        <p:nvSpPr>
          <p:cNvPr id="1352" name="Google Shape;1352;p9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353" name="Google Shape;1353;p9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4" name="Google Shape;1354;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1355" name="Shape 1355"/>
        <p:cNvGrpSpPr/>
        <p:nvPr/>
      </p:nvGrpSpPr>
      <p:grpSpPr>
        <a:xfrm>
          <a:off x="0" y="0"/>
          <a:ext cx="0" cy="0"/>
          <a:chOff x="0" y="0"/>
          <a:chExt cx="0" cy="0"/>
        </a:xfrm>
      </p:grpSpPr>
      <p:sp>
        <p:nvSpPr>
          <p:cNvPr id="1356" name="Google Shape;1356;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7" name="Google Shape;1357;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8" name="Google Shape;1358;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59" name="Google Shape;1359;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60" name="Google Shape;1360;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1" name="Google Shape;1361;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2" name="Google Shape;1362;p9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4">
    <p:spTree>
      <p:nvGrpSpPr>
        <p:cNvPr id="1363" name="Shape 1363"/>
        <p:cNvGrpSpPr/>
        <p:nvPr/>
      </p:nvGrpSpPr>
      <p:grpSpPr>
        <a:xfrm>
          <a:off x="0" y="0"/>
          <a:ext cx="0" cy="0"/>
          <a:chOff x="0" y="0"/>
          <a:chExt cx="0" cy="0"/>
        </a:xfrm>
      </p:grpSpPr>
      <p:sp>
        <p:nvSpPr>
          <p:cNvPr id="1364" name="Google Shape;1364;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6" name="Google Shape;1366;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67" name="Google Shape;1367;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68" name="Google Shape;1368;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9" name="Google Shape;1369;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9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2">
  <p:cSld name="CUSTOM_2_7_2_5">
    <p:spTree>
      <p:nvGrpSpPr>
        <p:cNvPr id="1371" name="Shape 1371"/>
        <p:cNvGrpSpPr/>
        <p:nvPr/>
      </p:nvGrpSpPr>
      <p:grpSpPr>
        <a:xfrm>
          <a:off x="0" y="0"/>
          <a:ext cx="0" cy="0"/>
          <a:chOff x="0" y="0"/>
          <a:chExt cx="0" cy="0"/>
        </a:xfrm>
      </p:grpSpPr>
      <p:sp>
        <p:nvSpPr>
          <p:cNvPr id="1372" name="Google Shape;1372;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3" name="Google Shape;1373;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74" name="Google Shape;1374;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75" name="Google Shape;1375;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76" name="Google Shape;1376;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77" name="Google Shape;1377;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8" name="Google Shape;1378;p9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3">
  <p:cSld name="CUSTOM_2_7_2_6">
    <p:spTree>
      <p:nvGrpSpPr>
        <p:cNvPr id="1379" name="Shape 1379"/>
        <p:cNvGrpSpPr/>
        <p:nvPr/>
      </p:nvGrpSpPr>
      <p:grpSpPr>
        <a:xfrm>
          <a:off x="0" y="0"/>
          <a:ext cx="0" cy="0"/>
          <a:chOff x="0" y="0"/>
          <a:chExt cx="0" cy="0"/>
        </a:xfrm>
      </p:grpSpPr>
      <p:sp>
        <p:nvSpPr>
          <p:cNvPr id="1380" name="Google Shape;1380;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1" name="Google Shape;1381;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2" name="Google Shape;1382;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3" name="Google Shape;1383;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4" name="Google Shape;1384;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5" name="Google Shape;1385;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6" name="Google Shape;1386;p9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4">
  <p:cSld name="CUSTOM_2_7_2_7">
    <p:spTree>
      <p:nvGrpSpPr>
        <p:cNvPr id="1387" name="Shape 1387"/>
        <p:cNvGrpSpPr/>
        <p:nvPr/>
      </p:nvGrpSpPr>
      <p:grpSpPr>
        <a:xfrm>
          <a:off x="0" y="0"/>
          <a:ext cx="0" cy="0"/>
          <a:chOff x="0" y="0"/>
          <a:chExt cx="0" cy="0"/>
        </a:xfrm>
      </p:grpSpPr>
      <p:sp>
        <p:nvSpPr>
          <p:cNvPr id="1388" name="Google Shape;1388;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9" name="Google Shape;1389;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0" name="Google Shape;1390;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1" name="Google Shape;1391;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2" name="Google Shape;1392;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3" name="Google Shape;1393;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9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5">
  <p:cSld name="CUSTOM_2_7_2_8">
    <p:spTree>
      <p:nvGrpSpPr>
        <p:cNvPr id="1395" name="Shape 1395"/>
        <p:cNvGrpSpPr/>
        <p:nvPr/>
      </p:nvGrpSpPr>
      <p:grpSpPr>
        <a:xfrm>
          <a:off x="0" y="0"/>
          <a:ext cx="0" cy="0"/>
          <a:chOff x="0" y="0"/>
          <a:chExt cx="0" cy="0"/>
        </a:xfrm>
      </p:grpSpPr>
      <p:sp>
        <p:nvSpPr>
          <p:cNvPr id="1396" name="Google Shape;1396;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8" name="Google Shape;1398;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9" name="Google Shape;1399;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00" name="Google Shape;1400;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01" name="Google Shape;1401;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9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6">
  <p:cSld name="CUSTOM_2_7_2_9">
    <p:spTree>
      <p:nvGrpSpPr>
        <p:cNvPr id="1403" name="Shape 1403"/>
        <p:cNvGrpSpPr/>
        <p:nvPr/>
      </p:nvGrpSpPr>
      <p:grpSpPr>
        <a:xfrm>
          <a:off x="0" y="0"/>
          <a:ext cx="0" cy="0"/>
          <a:chOff x="0" y="0"/>
          <a:chExt cx="0" cy="0"/>
        </a:xfrm>
      </p:grpSpPr>
      <p:sp>
        <p:nvSpPr>
          <p:cNvPr id="1404" name="Google Shape;1404;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5" name="Google Shape;1405;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06" name="Google Shape;1406;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07" name="Google Shape;1407;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08" name="Google Shape;1408;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09" name="Google Shape;1409;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0" name="Google Shape;1410;p9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7">
  <p:cSld name="CUSTOM_2_7_2_10">
    <p:spTree>
      <p:nvGrpSpPr>
        <p:cNvPr id="1411" name="Shape 1411"/>
        <p:cNvGrpSpPr/>
        <p:nvPr/>
      </p:nvGrpSpPr>
      <p:grpSpPr>
        <a:xfrm>
          <a:off x="0" y="0"/>
          <a:ext cx="0" cy="0"/>
          <a:chOff x="0" y="0"/>
          <a:chExt cx="0" cy="0"/>
        </a:xfrm>
      </p:grpSpPr>
      <p:sp>
        <p:nvSpPr>
          <p:cNvPr id="1412" name="Google Shape;1412;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3" name="Google Shape;1413;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14" name="Google Shape;1414;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15" name="Google Shape;1415;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16" name="Google Shape;1416;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17" name="Google Shape;1417;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8" name="Google Shape;1418;p10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1" Type="http://schemas.openxmlformats.org/officeDocument/2006/relationships/theme" Target="../theme/theme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2.png"/><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97.png"/><Relationship Id="rId4" Type="http://schemas.openxmlformats.org/officeDocument/2006/relationships/image" Target="../media/image110.png"/><Relationship Id="rId5" Type="http://schemas.openxmlformats.org/officeDocument/2006/relationships/image" Target="../media/image99.png"/><Relationship Id="rId6" Type="http://schemas.openxmlformats.org/officeDocument/2006/relationships/image" Target="../media/image10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0.xml"/><Relationship Id="rId3" Type="http://schemas.openxmlformats.org/officeDocument/2006/relationships/hyperlink" Target="http://www.youtube.com/watch?v=5ZDLqbCjads" TargetMode="External"/><Relationship Id="rId4" Type="http://schemas.openxmlformats.org/officeDocument/2006/relationships/image" Target="../media/image10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2.xml"/><Relationship Id="rId3" Type="http://schemas.openxmlformats.org/officeDocument/2006/relationships/image" Target="../media/image1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2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15.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2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9.xml"/><Relationship Id="rId3" Type="http://schemas.openxmlformats.org/officeDocument/2006/relationships/image" Target="../media/image126.png"/><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7.png"/><Relationship Id="rId4" Type="http://schemas.openxmlformats.org/officeDocument/2006/relationships/image" Target="../media/image110.png"/><Relationship Id="rId5" Type="http://schemas.openxmlformats.org/officeDocument/2006/relationships/image" Target="../media/image99.png"/><Relationship Id="rId6" Type="http://schemas.openxmlformats.org/officeDocument/2006/relationships/image" Target="../media/image10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0.xml"/><Relationship Id="rId3" Type="http://schemas.openxmlformats.org/officeDocument/2006/relationships/image" Target="../media/image1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3.xml"/><Relationship Id="rId3" Type="http://schemas.openxmlformats.org/officeDocument/2006/relationships/image" Target="../media/image1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15.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02"/>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Classification Models</a:t>
            </a:r>
            <a:endParaRPr/>
          </a:p>
        </p:txBody>
      </p:sp>
      <p:sp>
        <p:nvSpPr>
          <p:cNvPr id="1429" name="Google Shape;1429;p10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20.2</a:t>
            </a:r>
            <a:endParaRPr/>
          </a:p>
        </p:txBody>
      </p:sp>
      <p:sp>
        <p:nvSpPr>
          <p:cNvPr id="1430" name="Google Shape;143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pic>
        <p:nvPicPr>
          <p:cNvPr id="1605" name="Google Shape;1605;p111"/>
          <p:cNvPicPr preferRelativeResize="0"/>
          <p:nvPr/>
        </p:nvPicPr>
        <p:blipFill rotWithShape="1">
          <a:blip r:embed="rId3">
            <a:alphaModFix/>
          </a:blip>
          <a:srcRect b="0" l="29" r="39" t="0"/>
          <a:stretch/>
        </p:blipFill>
        <p:spPr>
          <a:xfrm>
            <a:off x="3082" y="0"/>
            <a:ext cx="9137838" cy="5143501"/>
          </a:xfrm>
          <a:prstGeom prst="rect">
            <a:avLst/>
          </a:prstGeom>
          <a:noFill/>
          <a:ln>
            <a:noFill/>
          </a:ln>
        </p:spPr>
      </p:pic>
      <p:sp>
        <p:nvSpPr>
          <p:cNvPr id="1606" name="Google Shape;1606;p11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Vector Machines</a:t>
            </a:r>
            <a:endParaRPr/>
          </a:p>
        </p:txBody>
      </p:sp>
      <p:sp>
        <p:nvSpPr>
          <p:cNvPr id="1607" name="Google Shape;1607;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8" name="Google Shape;1608;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9" name="Google Shape;1609;p111"/>
          <p:cNvSpPr txBox="1"/>
          <p:nvPr>
            <p:ph idx="1" type="subTitle"/>
          </p:nvPr>
        </p:nvSpPr>
        <p:spPr>
          <a:xfrm>
            <a:off x="0" y="675975"/>
            <a:ext cx="9144000" cy="364800"/>
          </a:xfrm>
          <a:prstGeom prst="rect">
            <a:avLst/>
          </a:prstGeom>
        </p:spPr>
        <p:txBody>
          <a:bodyPr anchorCtr="0" anchor="t" bIns="91425" lIns="457200" spcFirstLastPara="1" rIns="274300" wrap="square" tIns="91425">
            <a:noAutofit/>
          </a:bodyPr>
          <a:lstStyle/>
          <a:p>
            <a:pPr indent="0" lvl="0" marL="0" rtl="0" algn="l">
              <a:spcBef>
                <a:spcPts val="0"/>
              </a:spcBef>
              <a:spcAft>
                <a:spcPts val="0"/>
              </a:spcAft>
              <a:buNone/>
            </a:pPr>
            <a:r>
              <a:rPr lang="en" sz="1700"/>
              <a:t>sklearn follows a common pattern of model-fit-predict, which allows machine learning engineers to train, test, and evaluate a variety of machine learning models.</a:t>
            </a:r>
            <a:endParaRPr sz="1700"/>
          </a:p>
        </p:txBody>
      </p:sp>
      <p:sp>
        <p:nvSpPr>
          <p:cNvPr id="1610" name="Google Shape;1610;p111"/>
          <p:cNvSpPr txBox="1"/>
          <p:nvPr>
            <p:ph idx="3" type="body"/>
          </p:nvPr>
        </p:nvSpPr>
        <p:spPr>
          <a:xfrm>
            <a:off x="175" y="1466850"/>
            <a:ext cx="9144000" cy="364800"/>
          </a:xfrm>
          <a:prstGeom prst="rect">
            <a:avLst/>
          </a:prstGeom>
        </p:spPr>
        <p:txBody>
          <a:bodyPr anchorCtr="0" anchor="t" bIns="91425" lIns="457200" spcFirstLastPara="1" rIns="182875" wrap="square" tIns="91425">
            <a:noAutofit/>
          </a:bodyPr>
          <a:lstStyle/>
          <a:p>
            <a:pPr indent="0" lvl="0" marL="0" rtl="0" algn="l">
              <a:spcBef>
                <a:spcPts val="0"/>
              </a:spcBef>
              <a:spcAft>
                <a:spcPts val="800"/>
              </a:spcAft>
              <a:buNone/>
            </a:pPr>
            <a:r>
              <a:rPr lang="en" sz="1700"/>
              <a:t>To illustrate this, we will look at a new model called a </a:t>
            </a:r>
            <a:r>
              <a:rPr b="1" lang="en" sz="1700">
                <a:highlight>
                  <a:srgbClr val="FFFF00"/>
                </a:highlight>
              </a:rPr>
              <a:t>support vector machine</a:t>
            </a:r>
            <a:r>
              <a:rPr lang="en" sz="1700"/>
              <a:t>, or SVM.</a:t>
            </a:r>
            <a:endParaRPr sz="1700"/>
          </a:p>
        </p:txBody>
      </p:sp>
      <p:cxnSp>
        <p:nvCxnSpPr>
          <p:cNvPr id="1611" name="Google Shape;1611;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12"/>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2800">
                <a:highlight>
                  <a:srgbClr val="FFFF00"/>
                </a:highlight>
              </a:rPr>
              <a:t>Support Vector Machines (SVM)</a:t>
            </a:r>
            <a:r>
              <a:rPr lang="en" sz="2800"/>
              <a:t> </a:t>
            </a:r>
            <a:br>
              <a:rPr lang="en" sz="2800"/>
            </a:br>
            <a:r>
              <a:rPr lang="en" sz="2800"/>
              <a:t>is a supervised learning model </a:t>
            </a:r>
            <a:br>
              <a:rPr lang="en" sz="2800"/>
            </a:br>
            <a:r>
              <a:rPr lang="en" sz="2800"/>
              <a:t>t</a:t>
            </a:r>
            <a:r>
              <a:rPr lang="en" sz="2800"/>
              <a:t>hat</a:t>
            </a:r>
            <a:r>
              <a:rPr lang="en" sz="2800"/>
              <a:t> we can use for classification and regression analysis. SVM separates classes of data points into multidimensional space. </a:t>
            </a:r>
            <a:endParaRPr sz="2800"/>
          </a:p>
        </p:txBody>
      </p:sp>
      <p:sp>
        <p:nvSpPr>
          <p:cNvPr id="1617" name="Google Shape;1617;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8" name="Google Shape;1618;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pic>
        <p:nvPicPr>
          <p:cNvPr id="1623" name="Google Shape;1623;p113"/>
          <p:cNvPicPr preferRelativeResize="0"/>
          <p:nvPr/>
        </p:nvPicPr>
        <p:blipFill rotWithShape="1">
          <a:blip r:embed="rId3">
            <a:alphaModFix/>
          </a:blip>
          <a:srcRect b="10562" l="13149" r="0" t="16140"/>
          <a:stretch/>
        </p:blipFill>
        <p:spPr>
          <a:xfrm>
            <a:off x="0" y="0"/>
            <a:ext cx="9144003" cy="5143501"/>
          </a:xfrm>
          <a:prstGeom prst="rect">
            <a:avLst/>
          </a:prstGeom>
          <a:noFill/>
          <a:ln>
            <a:noFill/>
          </a:ln>
        </p:spPr>
      </p:pic>
      <p:sp>
        <p:nvSpPr>
          <p:cNvPr id="1624" name="Google Shape;1624;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5" name="Google Shape;1625;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626" name="Google Shape;1626;p113"/>
          <p:cNvGrpSpPr/>
          <p:nvPr/>
        </p:nvGrpSpPr>
        <p:grpSpPr>
          <a:xfrm>
            <a:off x="5135925" y="230075"/>
            <a:ext cx="3206700" cy="3206400"/>
            <a:chOff x="5459550" y="373925"/>
            <a:chExt cx="3206700" cy="3206400"/>
          </a:xfrm>
        </p:grpSpPr>
        <p:sp>
          <p:nvSpPr>
            <p:cNvPr id="1627" name="Google Shape;1627;p113"/>
            <p:cNvSpPr/>
            <p:nvPr/>
          </p:nvSpPr>
          <p:spPr>
            <a:xfrm>
              <a:off x="5459550" y="373925"/>
              <a:ext cx="3206700" cy="3206400"/>
            </a:xfrm>
            <a:prstGeom prst="ellipse">
              <a:avLst/>
            </a:prstGeom>
            <a:solidFill>
              <a:srgbClr val="1475D4"/>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a:solidFill>
                  <a:schemeClr val="lt1"/>
                </a:solidFill>
                <a:latin typeface="Roboto"/>
                <a:ea typeface="Roboto"/>
                <a:cs typeface="Roboto"/>
                <a:sym typeface="Roboto"/>
              </a:endParaRPr>
            </a:p>
          </p:txBody>
        </p:sp>
        <p:sp>
          <p:nvSpPr>
            <p:cNvPr id="1628" name="Google Shape;1628;p113"/>
            <p:cNvSpPr txBox="1"/>
            <p:nvPr/>
          </p:nvSpPr>
          <p:spPr>
            <a:xfrm>
              <a:off x="5518075" y="1020150"/>
              <a:ext cx="30897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Support vector </a:t>
              </a:r>
              <a:br>
                <a:rPr lang="en" sz="2000">
                  <a:solidFill>
                    <a:schemeClr val="lt1"/>
                  </a:solidFill>
                  <a:latin typeface="Roboto"/>
                  <a:ea typeface="Roboto"/>
                  <a:cs typeface="Roboto"/>
                  <a:sym typeface="Roboto"/>
                </a:rPr>
              </a:br>
              <a:r>
                <a:rPr lang="en" sz="2000">
                  <a:solidFill>
                    <a:schemeClr val="lt1"/>
                  </a:solidFill>
                  <a:latin typeface="Roboto"/>
                  <a:ea typeface="Roboto"/>
                  <a:cs typeface="Roboto"/>
                  <a:sym typeface="Roboto"/>
                </a:rPr>
                <a:t>machines are a widely applied model in Data Science, especially for assessing credit risk and </a:t>
              </a:r>
              <a:br>
                <a:rPr lang="en" sz="2000">
                  <a:solidFill>
                    <a:schemeClr val="lt1"/>
                  </a:solidFill>
                  <a:latin typeface="Roboto"/>
                  <a:ea typeface="Roboto"/>
                  <a:cs typeface="Roboto"/>
                  <a:sym typeface="Roboto"/>
                </a:rPr>
              </a:br>
              <a:r>
                <a:rPr lang="en" sz="2000">
                  <a:solidFill>
                    <a:schemeClr val="lt1"/>
                  </a:solidFill>
                  <a:latin typeface="Roboto"/>
                  <a:ea typeface="Roboto"/>
                  <a:cs typeface="Roboto"/>
                  <a:sym typeface="Roboto"/>
                </a:rPr>
                <a:t>fraud detection.</a:t>
              </a:r>
              <a:endParaRPr sz="2000">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pic>
        <p:nvPicPr>
          <p:cNvPr id="1633" name="Google Shape;1633;p114"/>
          <p:cNvPicPr preferRelativeResize="0"/>
          <p:nvPr/>
        </p:nvPicPr>
        <p:blipFill rotWithShape="1">
          <a:blip r:embed="rId3">
            <a:alphaModFix/>
          </a:blip>
          <a:srcRect b="8443" l="4222" r="4176" t="7629"/>
          <a:stretch/>
        </p:blipFill>
        <p:spPr>
          <a:xfrm>
            <a:off x="1166987" y="1647825"/>
            <a:ext cx="7096125" cy="3219450"/>
          </a:xfrm>
          <a:prstGeom prst="rect">
            <a:avLst/>
          </a:prstGeom>
          <a:noFill/>
          <a:ln>
            <a:noFill/>
          </a:ln>
        </p:spPr>
      </p:pic>
      <p:sp>
        <p:nvSpPr>
          <p:cNvPr id="1634" name="Google Shape;1634;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a:t>
            </a:r>
            <a:r>
              <a:rPr lang="en"/>
              <a:t> idea behind SVMs is that a dataset and its labels are projected into a higher dimensional space.</a:t>
            </a:r>
            <a:endParaRPr/>
          </a:p>
        </p:txBody>
      </p:sp>
      <p:sp>
        <p:nvSpPr>
          <p:cNvPr id="1635" name="Google Shape;1635;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6" name="Google Shape;1636;p11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Vector Machines</a:t>
            </a:r>
            <a:endParaRPr/>
          </a:p>
        </p:txBody>
      </p:sp>
      <p:sp>
        <p:nvSpPr>
          <p:cNvPr id="1637" name="Google Shape;1637;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8" name="Google Shape;1638;p114"/>
          <p:cNvSpPr/>
          <p:nvPr/>
        </p:nvSpPr>
        <p:spPr>
          <a:xfrm>
            <a:off x="301600" y="1476375"/>
            <a:ext cx="2432100" cy="1028700"/>
          </a:xfrm>
          <a:prstGeom prst="wedgeRoundRectCallout">
            <a:avLst>
              <a:gd fmla="val 38867" name="adj1"/>
              <a:gd fmla="val 88730" name="adj2"/>
              <a:gd fmla="val 0" name="adj3"/>
            </a:avLst>
          </a:prstGeom>
          <a:solidFill>
            <a:srgbClr val="043461"/>
          </a:solidFill>
          <a:ln>
            <a:noFill/>
          </a:ln>
        </p:spPr>
        <p:txBody>
          <a:bodyPr anchorCtr="0" anchor="ctr" bIns="0" lIns="182875" spcFirstLastPara="1" rIns="182875" wrap="square" tIns="0">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Roboto Medium"/>
                <a:ea typeface="Roboto Medium"/>
                <a:cs typeface="Roboto Medium"/>
                <a:sym typeface="Roboto Medium"/>
              </a:rPr>
              <a:t>You might be familiar with how a globe is projected onto a flat surface to create a map. </a:t>
            </a:r>
            <a:endParaRPr>
              <a:solidFill>
                <a:schemeClr val="lt1"/>
              </a:solidFill>
              <a:latin typeface="Roboto"/>
              <a:ea typeface="Roboto"/>
              <a:cs typeface="Roboto"/>
              <a:sym typeface="Roboto"/>
            </a:endParaRPr>
          </a:p>
        </p:txBody>
      </p:sp>
      <p:sp>
        <p:nvSpPr>
          <p:cNvPr id="1639" name="Google Shape;1639;p114"/>
          <p:cNvSpPr/>
          <p:nvPr/>
        </p:nvSpPr>
        <p:spPr>
          <a:xfrm>
            <a:off x="6437575" y="1476375"/>
            <a:ext cx="2432100" cy="1028700"/>
          </a:xfrm>
          <a:prstGeom prst="wedgeRoundRectCallout">
            <a:avLst>
              <a:gd fmla="val -44550" name="adj1"/>
              <a:gd fmla="val 87037" name="adj2"/>
              <a:gd fmla="val 0" name="adj3"/>
            </a:avLst>
          </a:prstGeom>
          <a:solidFill>
            <a:srgbClr val="043461"/>
          </a:solidFill>
          <a:ln>
            <a:noFill/>
          </a:ln>
        </p:spPr>
        <p:txBody>
          <a:bodyPr anchorCtr="0" anchor="ctr" bIns="0" lIns="182875" spcFirstLastPara="1" rIns="182875" wrap="square" tIns="0">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Roboto Medium"/>
                <a:ea typeface="Roboto Medium"/>
                <a:cs typeface="Roboto Medium"/>
                <a:sym typeface="Roboto Medium"/>
              </a:rPr>
              <a:t>SVMs do this in reverse. They take a flat map and project a globe.</a:t>
            </a:r>
            <a:endParaRPr>
              <a:solidFill>
                <a:schemeClr val="lt1"/>
              </a:solidFill>
              <a:latin typeface="Roboto Medium"/>
              <a:ea typeface="Roboto Medium"/>
              <a:cs typeface="Roboto Medium"/>
              <a:sym typeface="Robot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graphicFrame>
        <p:nvGraphicFramePr>
          <p:cNvPr id="1644" name="Google Shape;1644;p115"/>
          <p:cNvGraphicFramePr/>
          <p:nvPr/>
        </p:nvGraphicFramePr>
        <p:xfrm>
          <a:off x="720600" y="1547778"/>
          <a:ext cx="3000000" cy="3000000"/>
        </p:xfrm>
        <a:graphic>
          <a:graphicData uri="http://schemas.openxmlformats.org/drawingml/2006/table">
            <a:tbl>
              <a:tblPr>
                <a:noFill/>
                <a:tableStyleId>{3B4EE054-B437-4C98-9EEB-665405815322}</a:tableStyleId>
              </a:tblPr>
              <a:tblGrid>
                <a:gridCol w="1034150"/>
                <a:gridCol w="1034150"/>
                <a:gridCol w="1034150"/>
                <a:gridCol w="1034150"/>
                <a:gridCol w="1034150"/>
                <a:gridCol w="1034150"/>
                <a:gridCol w="1034150"/>
              </a:tblGrid>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bl>
          </a:graphicData>
        </a:graphic>
      </p:graphicFrame>
      <p:sp>
        <p:nvSpPr>
          <p:cNvPr id="1645" name="Google Shape;1645;p115"/>
          <p:cNvSpPr/>
          <p:nvPr/>
        </p:nvSpPr>
        <p:spPr>
          <a:xfrm rot="9480246">
            <a:off x="251294" y="2632173"/>
            <a:ext cx="8041861" cy="744550"/>
          </a:xfrm>
          <a:prstGeom prst="rect">
            <a:avLst/>
          </a:prstGeom>
          <a:solidFill>
            <a:srgbClr val="EEFF41">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5"/>
          <p:cNvSpPr/>
          <p:nvPr/>
        </p:nvSpPr>
        <p:spPr>
          <a:xfrm>
            <a:off x="1090925" y="24044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5"/>
          <p:cNvSpPr/>
          <p:nvPr/>
        </p:nvSpPr>
        <p:spPr>
          <a:xfrm>
            <a:off x="1548325" y="2263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5"/>
          <p:cNvSpPr/>
          <p:nvPr/>
        </p:nvSpPr>
        <p:spPr>
          <a:xfrm>
            <a:off x="1637650"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5"/>
          <p:cNvSpPr/>
          <p:nvPr/>
        </p:nvSpPr>
        <p:spPr>
          <a:xfrm>
            <a:off x="1754750" y="2199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5"/>
          <p:cNvSpPr/>
          <p:nvPr/>
        </p:nvSpPr>
        <p:spPr>
          <a:xfrm>
            <a:off x="2202425" y="2199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5"/>
          <p:cNvSpPr/>
          <p:nvPr/>
        </p:nvSpPr>
        <p:spPr>
          <a:xfrm>
            <a:off x="2184375"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5"/>
          <p:cNvSpPr/>
          <p:nvPr/>
        </p:nvSpPr>
        <p:spPr>
          <a:xfrm>
            <a:off x="2146275" y="24614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5"/>
          <p:cNvSpPr/>
          <p:nvPr/>
        </p:nvSpPr>
        <p:spPr>
          <a:xfrm>
            <a:off x="2360775" y="2559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5"/>
          <p:cNvSpPr/>
          <p:nvPr/>
        </p:nvSpPr>
        <p:spPr>
          <a:xfrm>
            <a:off x="2508400" y="24614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5"/>
          <p:cNvSpPr/>
          <p:nvPr/>
        </p:nvSpPr>
        <p:spPr>
          <a:xfrm>
            <a:off x="2432225" y="23783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5"/>
          <p:cNvSpPr/>
          <p:nvPr/>
        </p:nvSpPr>
        <p:spPr>
          <a:xfrm>
            <a:off x="2584600" y="27149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5"/>
          <p:cNvSpPr/>
          <p:nvPr/>
        </p:nvSpPr>
        <p:spPr>
          <a:xfrm>
            <a:off x="2827475" y="273613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5"/>
          <p:cNvSpPr/>
          <p:nvPr/>
        </p:nvSpPr>
        <p:spPr>
          <a:xfrm>
            <a:off x="2651075" y="29667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5"/>
          <p:cNvSpPr/>
          <p:nvPr/>
        </p:nvSpPr>
        <p:spPr>
          <a:xfrm>
            <a:off x="2820425"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5"/>
          <p:cNvSpPr/>
          <p:nvPr/>
        </p:nvSpPr>
        <p:spPr>
          <a:xfrm>
            <a:off x="3083350" y="21997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5"/>
          <p:cNvSpPr/>
          <p:nvPr/>
        </p:nvSpPr>
        <p:spPr>
          <a:xfrm>
            <a:off x="2079425" y="284827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5"/>
          <p:cNvSpPr/>
          <p:nvPr/>
        </p:nvSpPr>
        <p:spPr>
          <a:xfrm>
            <a:off x="2322675" y="29197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5"/>
          <p:cNvSpPr/>
          <p:nvPr/>
        </p:nvSpPr>
        <p:spPr>
          <a:xfrm>
            <a:off x="3491925" y="2263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5"/>
          <p:cNvSpPr/>
          <p:nvPr/>
        </p:nvSpPr>
        <p:spPr>
          <a:xfrm>
            <a:off x="3456475" y="25042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5"/>
          <p:cNvSpPr/>
          <p:nvPr/>
        </p:nvSpPr>
        <p:spPr>
          <a:xfrm>
            <a:off x="2255825" y="189442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5"/>
          <p:cNvSpPr/>
          <p:nvPr/>
        </p:nvSpPr>
        <p:spPr>
          <a:xfrm>
            <a:off x="6325250" y="3494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5"/>
          <p:cNvSpPr/>
          <p:nvPr/>
        </p:nvSpPr>
        <p:spPr>
          <a:xfrm>
            <a:off x="6041650" y="37595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5"/>
          <p:cNvSpPr/>
          <p:nvPr/>
        </p:nvSpPr>
        <p:spPr>
          <a:xfrm>
            <a:off x="5661025" y="40983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15"/>
          <p:cNvSpPr/>
          <p:nvPr/>
        </p:nvSpPr>
        <p:spPr>
          <a:xfrm>
            <a:off x="5932475"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5"/>
          <p:cNvSpPr/>
          <p:nvPr/>
        </p:nvSpPr>
        <p:spPr>
          <a:xfrm>
            <a:off x="6218038" y="36921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15"/>
          <p:cNvSpPr/>
          <p:nvPr/>
        </p:nvSpPr>
        <p:spPr>
          <a:xfrm>
            <a:off x="6662825" y="3494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5"/>
          <p:cNvSpPr/>
          <p:nvPr/>
        </p:nvSpPr>
        <p:spPr>
          <a:xfrm>
            <a:off x="6594450" y="3935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5"/>
          <p:cNvSpPr/>
          <p:nvPr/>
        </p:nvSpPr>
        <p:spPr>
          <a:xfrm>
            <a:off x="6394450"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15"/>
          <p:cNvSpPr/>
          <p:nvPr/>
        </p:nvSpPr>
        <p:spPr>
          <a:xfrm>
            <a:off x="6899250" y="4240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5"/>
          <p:cNvSpPr/>
          <p:nvPr/>
        </p:nvSpPr>
        <p:spPr>
          <a:xfrm>
            <a:off x="6477650" y="3647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5"/>
          <p:cNvSpPr/>
          <p:nvPr/>
        </p:nvSpPr>
        <p:spPr>
          <a:xfrm>
            <a:off x="7000400" y="34885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15"/>
          <p:cNvSpPr/>
          <p:nvPr/>
        </p:nvSpPr>
        <p:spPr>
          <a:xfrm>
            <a:off x="7230400" y="3859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15"/>
          <p:cNvSpPr/>
          <p:nvPr/>
        </p:nvSpPr>
        <p:spPr>
          <a:xfrm>
            <a:off x="7337975" y="34885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5"/>
          <p:cNvSpPr/>
          <p:nvPr/>
        </p:nvSpPr>
        <p:spPr>
          <a:xfrm>
            <a:off x="6839225" y="386465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5"/>
          <p:cNvSpPr/>
          <p:nvPr/>
        </p:nvSpPr>
        <p:spPr>
          <a:xfrm>
            <a:off x="7282850" y="29667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15"/>
          <p:cNvSpPr/>
          <p:nvPr/>
        </p:nvSpPr>
        <p:spPr>
          <a:xfrm>
            <a:off x="7618450"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5"/>
          <p:cNvSpPr/>
          <p:nvPr/>
        </p:nvSpPr>
        <p:spPr>
          <a:xfrm>
            <a:off x="7075650" y="33820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15"/>
          <p:cNvSpPr/>
          <p:nvPr/>
        </p:nvSpPr>
        <p:spPr>
          <a:xfrm>
            <a:off x="7337975" y="38597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15"/>
          <p:cNvSpPr/>
          <p:nvPr/>
        </p:nvSpPr>
        <p:spPr>
          <a:xfrm>
            <a:off x="6594450" y="34949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5"/>
          <p:cNvSpPr/>
          <p:nvPr/>
        </p:nvSpPr>
        <p:spPr>
          <a:xfrm>
            <a:off x="6782450" y="31251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6" name="Google Shape;1686;p115"/>
          <p:cNvCxnSpPr/>
          <p:nvPr/>
        </p:nvCxnSpPr>
        <p:spPr>
          <a:xfrm flipH="1">
            <a:off x="783700" y="1547775"/>
            <a:ext cx="6153600" cy="2442000"/>
          </a:xfrm>
          <a:prstGeom prst="straightConnector1">
            <a:avLst/>
          </a:prstGeom>
          <a:noFill/>
          <a:ln cap="flat" cmpd="sng" w="28575">
            <a:solidFill>
              <a:srgbClr val="000000"/>
            </a:solidFill>
            <a:prstDash val="dash"/>
            <a:round/>
            <a:headEnd len="med" w="med" type="none"/>
            <a:tailEnd len="med" w="med" type="none"/>
          </a:ln>
        </p:spPr>
      </p:cxnSp>
      <p:cxnSp>
        <p:nvCxnSpPr>
          <p:cNvPr id="1687" name="Google Shape;1687;p115"/>
          <p:cNvCxnSpPr/>
          <p:nvPr/>
        </p:nvCxnSpPr>
        <p:spPr>
          <a:xfrm flipH="1">
            <a:off x="1516650" y="1956625"/>
            <a:ext cx="6397800" cy="2541300"/>
          </a:xfrm>
          <a:prstGeom prst="straightConnector1">
            <a:avLst/>
          </a:prstGeom>
          <a:noFill/>
          <a:ln cap="flat" cmpd="sng" w="28575">
            <a:solidFill>
              <a:srgbClr val="000000"/>
            </a:solidFill>
            <a:prstDash val="dash"/>
            <a:round/>
            <a:headEnd len="med" w="med" type="none"/>
            <a:tailEnd len="med" w="med" type="none"/>
          </a:ln>
        </p:spPr>
      </p:cxnSp>
      <p:cxnSp>
        <p:nvCxnSpPr>
          <p:cNvPr id="1688" name="Google Shape;1688;p115"/>
          <p:cNvCxnSpPr/>
          <p:nvPr/>
        </p:nvCxnSpPr>
        <p:spPr>
          <a:xfrm flipH="1">
            <a:off x="720475" y="1576850"/>
            <a:ext cx="7174500" cy="2884200"/>
          </a:xfrm>
          <a:prstGeom prst="straightConnector1">
            <a:avLst/>
          </a:prstGeom>
          <a:noFill/>
          <a:ln cap="flat" cmpd="sng" w="28575">
            <a:solidFill>
              <a:srgbClr val="AFCA54"/>
            </a:solidFill>
            <a:prstDash val="dash"/>
            <a:round/>
            <a:headEnd len="med" w="med" type="none"/>
            <a:tailEnd len="med" w="med" type="none"/>
          </a:ln>
        </p:spPr>
      </p:cxnSp>
      <p:sp>
        <p:nvSpPr>
          <p:cNvPr id="1689" name="Google Shape;1689;p115"/>
          <p:cNvSpPr/>
          <p:nvPr/>
        </p:nvSpPr>
        <p:spPr>
          <a:xfrm>
            <a:off x="6041650" y="29667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5"/>
          <p:cNvSpPr/>
          <p:nvPr/>
        </p:nvSpPr>
        <p:spPr>
          <a:xfrm>
            <a:off x="6412050" y="31177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5"/>
          <p:cNvSpPr/>
          <p:nvPr/>
        </p:nvSpPr>
        <p:spPr>
          <a:xfrm>
            <a:off x="6394450" y="3239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5"/>
          <p:cNvSpPr/>
          <p:nvPr/>
        </p:nvSpPr>
        <p:spPr>
          <a:xfrm>
            <a:off x="6477650" y="271497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15"/>
          <p:cNvSpPr/>
          <p:nvPr/>
        </p:nvSpPr>
        <p:spPr>
          <a:xfrm>
            <a:off x="5954900" y="35110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15"/>
          <p:cNvSpPr/>
          <p:nvPr/>
        </p:nvSpPr>
        <p:spPr>
          <a:xfrm>
            <a:off x="6006450" y="32388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15"/>
          <p:cNvSpPr/>
          <p:nvPr/>
        </p:nvSpPr>
        <p:spPr>
          <a:xfrm>
            <a:off x="-12300" y="1352875"/>
            <a:ext cx="732900" cy="344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15"/>
          <p:cNvSpPr txBox="1"/>
          <p:nvPr/>
        </p:nvSpPr>
        <p:spPr>
          <a:xfrm>
            <a:off x="113700" y="172705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10</a:t>
            </a:r>
            <a:endParaRPr>
              <a:latin typeface="Inconsolata"/>
              <a:ea typeface="Inconsolata"/>
              <a:cs typeface="Inconsolata"/>
              <a:sym typeface="Inconsolata"/>
            </a:endParaRPr>
          </a:p>
        </p:txBody>
      </p:sp>
      <p:sp>
        <p:nvSpPr>
          <p:cNvPr id="1697" name="Google Shape;1697;p115"/>
          <p:cNvSpPr txBox="1"/>
          <p:nvPr/>
        </p:nvSpPr>
        <p:spPr>
          <a:xfrm>
            <a:off x="113700" y="2172850"/>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8</a:t>
            </a:r>
            <a:endParaRPr>
              <a:latin typeface="Inconsolata"/>
              <a:ea typeface="Inconsolata"/>
              <a:cs typeface="Inconsolata"/>
              <a:sym typeface="Inconsolata"/>
            </a:endParaRPr>
          </a:p>
        </p:txBody>
      </p:sp>
      <p:sp>
        <p:nvSpPr>
          <p:cNvPr id="1698" name="Google Shape;1698;p115"/>
          <p:cNvSpPr txBox="1"/>
          <p:nvPr/>
        </p:nvSpPr>
        <p:spPr>
          <a:xfrm>
            <a:off x="113700" y="264130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6</a:t>
            </a:r>
            <a:endParaRPr>
              <a:latin typeface="Inconsolata"/>
              <a:ea typeface="Inconsolata"/>
              <a:cs typeface="Inconsolata"/>
              <a:sym typeface="Inconsolata"/>
            </a:endParaRPr>
          </a:p>
        </p:txBody>
      </p:sp>
      <p:sp>
        <p:nvSpPr>
          <p:cNvPr id="1699" name="Google Shape;1699;p115"/>
          <p:cNvSpPr txBox="1"/>
          <p:nvPr/>
        </p:nvSpPr>
        <p:spPr>
          <a:xfrm>
            <a:off x="113700" y="30797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4</a:t>
            </a:r>
            <a:endParaRPr>
              <a:latin typeface="Inconsolata"/>
              <a:ea typeface="Inconsolata"/>
              <a:cs typeface="Inconsolata"/>
              <a:sym typeface="Inconsolata"/>
            </a:endParaRPr>
          </a:p>
        </p:txBody>
      </p:sp>
      <p:sp>
        <p:nvSpPr>
          <p:cNvPr id="1700" name="Google Shape;1700;p115"/>
          <p:cNvSpPr txBox="1"/>
          <p:nvPr/>
        </p:nvSpPr>
        <p:spPr>
          <a:xfrm>
            <a:off x="113700" y="34949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2</a:t>
            </a:r>
            <a:endParaRPr>
              <a:latin typeface="Inconsolata"/>
              <a:ea typeface="Inconsolata"/>
              <a:cs typeface="Inconsolata"/>
              <a:sym typeface="Inconsolata"/>
            </a:endParaRPr>
          </a:p>
        </p:txBody>
      </p:sp>
      <p:sp>
        <p:nvSpPr>
          <p:cNvPr id="1701" name="Google Shape;1701;p115"/>
          <p:cNvSpPr txBox="1"/>
          <p:nvPr/>
        </p:nvSpPr>
        <p:spPr>
          <a:xfrm>
            <a:off x="113700" y="3935925"/>
            <a:ext cx="606900" cy="415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0</a:t>
            </a:r>
            <a:endParaRPr>
              <a:latin typeface="Inconsolata"/>
              <a:ea typeface="Inconsolata"/>
              <a:cs typeface="Inconsolata"/>
              <a:sym typeface="Inconsolata"/>
            </a:endParaRPr>
          </a:p>
        </p:txBody>
      </p:sp>
      <p:sp>
        <p:nvSpPr>
          <p:cNvPr id="1702" name="Google Shape;1702;p115"/>
          <p:cNvSpPr/>
          <p:nvPr/>
        </p:nvSpPr>
        <p:spPr>
          <a:xfrm>
            <a:off x="140100" y="4538275"/>
            <a:ext cx="7891200" cy="36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5"/>
          <p:cNvSpPr txBox="1"/>
          <p:nvPr/>
        </p:nvSpPr>
        <p:spPr>
          <a:xfrm>
            <a:off x="1516800" y="4489400"/>
            <a:ext cx="6193200" cy="3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Inconsolata"/>
                <a:ea typeface="Inconsolata"/>
                <a:cs typeface="Inconsolata"/>
                <a:sym typeface="Inconsolata"/>
              </a:rPr>
              <a:t>-4          </a:t>
            </a:r>
            <a:r>
              <a:rPr lang="en">
                <a:solidFill>
                  <a:schemeClr val="dk1"/>
                </a:solidFill>
                <a:latin typeface="Inconsolata"/>
                <a:ea typeface="Inconsolata"/>
                <a:cs typeface="Inconsolata"/>
                <a:sym typeface="Inconsolata"/>
              </a:rPr>
              <a:t>-2          0           2           4           6   </a:t>
            </a:r>
            <a:endParaRPr>
              <a:latin typeface="Inconsolata"/>
              <a:ea typeface="Inconsolata"/>
              <a:cs typeface="Inconsolata"/>
              <a:sym typeface="Inconsolata"/>
            </a:endParaRPr>
          </a:p>
        </p:txBody>
      </p:sp>
      <p:sp>
        <p:nvSpPr>
          <p:cNvPr id="1704" name="Google Shape;1704;p115"/>
          <p:cNvSpPr/>
          <p:nvPr/>
        </p:nvSpPr>
        <p:spPr>
          <a:xfrm>
            <a:off x="667800" y="995625"/>
            <a:ext cx="7891200" cy="53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15"/>
          <p:cNvSpPr/>
          <p:nvPr/>
        </p:nvSpPr>
        <p:spPr>
          <a:xfrm>
            <a:off x="7914450" y="1147995"/>
            <a:ext cx="797100" cy="3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5"/>
          <p:cNvSpPr txBox="1"/>
          <p:nvPr/>
        </p:nvSpPr>
        <p:spPr>
          <a:xfrm>
            <a:off x="667800" y="1133375"/>
            <a:ext cx="44184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Items to the left of the line belong to </a:t>
            </a:r>
            <a:r>
              <a:rPr b="1" lang="en" sz="1800">
                <a:solidFill>
                  <a:schemeClr val="accent1"/>
                </a:solidFill>
                <a:latin typeface="Roboto"/>
                <a:ea typeface="Roboto"/>
                <a:cs typeface="Roboto"/>
                <a:sym typeface="Roboto"/>
              </a:rPr>
              <a:t>CLASS A</a:t>
            </a:r>
            <a:endParaRPr b="1" sz="1800">
              <a:solidFill>
                <a:schemeClr val="accent1"/>
              </a:solidFill>
              <a:latin typeface="Roboto"/>
              <a:ea typeface="Roboto"/>
              <a:cs typeface="Roboto"/>
              <a:sym typeface="Roboto"/>
            </a:endParaRPr>
          </a:p>
        </p:txBody>
      </p:sp>
      <p:sp>
        <p:nvSpPr>
          <p:cNvPr id="1707" name="Google Shape;1707;p115"/>
          <p:cNvSpPr txBox="1"/>
          <p:nvPr/>
        </p:nvSpPr>
        <p:spPr>
          <a:xfrm>
            <a:off x="7975525" y="2336750"/>
            <a:ext cx="11685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Roboto"/>
                <a:ea typeface="Roboto"/>
                <a:cs typeface="Roboto"/>
                <a:sym typeface="Roboto"/>
              </a:rPr>
              <a:t>CLASS B</a:t>
            </a:r>
            <a:endParaRPr b="1" sz="1800">
              <a:solidFill>
                <a:srgbClr val="FF0000"/>
              </a:solidFill>
              <a:latin typeface="Roboto"/>
              <a:ea typeface="Roboto"/>
              <a:cs typeface="Roboto"/>
              <a:sym typeface="Roboto"/>
            </a:endParaRPr>
          </a:p>
        </p:txBody>
      </p:sp>
      <p:cxnSp>
        <p:nvCxnSpPr>
          <p:cNvPr id="1708" name="Google Shape;1708;p115"/>
          <p:cNvCxnSpPr/>
          <p:nvPr/>
        </p:nvCxnSpPr>
        <p:spPr>
          <a:xfrm flipH="1">
            <a:off x="3343300" y="1537675"/>
            <a:ext cx="165300" cy="538800"/>
          </a:xfrm>
          <a:prstGeom prst="straightConnector1">
            <a:avLst/>
          </a:prstGeom>
          <a:noFill/>
          <a:ln cap="flat" cmpd="sng" w="38100">
            <a:solidFill>
              <a:srgbClr val="000000"/>
            </a:solidFill>
            <a:prstDash val="solid"/>
            <a:round/>
            <a:headEnd len="med" w="med" type="none"/>
            <a:tailEnd len="med" w="med" type="stealth"/>
          </a:ln>
        </p:spPr>
      </p:cxnSp>
      <p:cxnSp>
        <p:nvCxnSpPr>
          <p:cNvPr id="1709" name="Google Shape;1709;p115"/>
          <p:cNvCxnSpPr>
            <a:endCxn id="1680" idx="7"/>
          </p:cNvCxnSpPr>
          <p:nvPr/>
        </p:nvCxnSpPr>
        <p:spPr>
          <a:xfrm flipH="1">
            <a:off x="7433417" y="2562633"/>
            <a:ext cx="542100" cy="429900"/>
          </a:xfrm>
          <a:prstGeom prst="straightConnector1">
            <a:avLst/>
          </a:prstGeom>
          <a:noFill/>
          <a:ln cap="flat" cmpd="sng" w="38100">
            <a:solidFill>
              <a:srgbClr val="000000"/>
            </a:solidFill>
            <a:prstDash val="solid"/>
            <a:round/>
            <a:headEnd len="med" w="med" type="none"/>
            <a:tailEnd len="med" w="med" type="stealth"/>
          </a:ln>
        </p:spPr>
      </p:cxnSp>
      <p:cxnSp>
        <p:nvCxnSpPr>
          <p:cNvPr id="1710" name="Google Shape;1710;p115"/>
          <p:cNvCxnSpPr/>
          <p:nvPr/>
        </p:nvCxnSpPr>
        <p:spPr>
          <a:xfrm flipH="1">
            <a:off x="6663892" y="1472946"/>
            <a:ext cx="594600" cy="370200"/>
          </a:xfrm>
          <a:prstGeom prst="straightConnector1">
            <a:avLst/>
          </a:prstGeom>
          <a:noFill/>
          <a:ln cap="flat" cmpd="sng" w="38100">
            <a:solidFill>
              <a:srgbClr val="000000"/>
            </a:solidFill>
            <a:prstDash val="solid"/>
            <a:round/>
            <a:headEnd len="med" w="med" type="none"/>
            <a:tailEnd len="med" w="med" type="stealth"/>
          </a:ln>
        </p:spPr>
      </p:cxnSp>
      <p:sp>
        <p:nvSpPr>
          <p:cNvPr id="1711" name="Google Shape;1711;p115"/>
          <p:cNvSpPr txBox="1"/>
          <p:nvPr>
            <p:ph idx="1" type="subTitle"/>
          </p:nvPr>
        </p:nvSpPr>
        <p:spPr>
          <a:xfrm>
            <a:off x="0" y="675975"/>
            <a:ext cx="9144000" cy="364800"/>
          </a:xfrm>
          <a:prstGeom prst="rect">
            <a:avLst/>
          </a:prstGeom>
        </p:spPr>
        <p:txBody>
          <a:bodyPr anchorCtr="0" anchor="t" bIns="91425" lIns="457200" spcFirstLastPara="1" rIns="91425" wrap="square" tIns="91425">
            <a:noAutofit/>
          </a:bodyPr>
          <a:lstStyle/>
          <a:p>
            <a:pPr indent="0" lvl="0" marL="0" rtl="0" algn="l">
              <a:spcBef>
                <a:spcPts val="0"/>
              </a:spcBef>
              <a:spcAft>
                <a:spcPts val="0"/>
              </a:spcAft>
              <a:buNone/>
            </a:pPr>
            <a:r>
              <a:rPr lang="en" sz="1650"/>
              <a:t>This boundary’s projection is called a </a:t>
            </a:r>
            <a:r>
              <a:rPr b="1" lang="en" sz="1650">
                <a:highlight>
                  <a:srgbClr val="EEFF41"/>
                </a:highlight>
              </a:rPr>
              <a:t>hyperplane</a:t>
            </a:r>
            <a:r>
              <a:rPr lang="en" sz="1650"/>
              <a:t>, and we can use it to classify the points.</a:t>
            </a:r>
            <a:endParaRPr sz="1650"/>
          </a:p>
        </p:txBody>
      </p:sp>
      <p:sp>
        <p:nvSpPr>
          <p:cNvPr id="1712" name="Google Shape;1712;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13" name="Google Shape;1713;p11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Vector Machines</a:t>
            </a:r>
            <a:endParaRPr/>
          </a:p>
        </p:txBody>
      </p:sp>
      <p:sp>
        <p:nvSpPr>
          <p:cNvPr id="1714" name="Google Shape;1714;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5" name="Google Shape;1715;p115"/>
          <p:cNvSpPr txBox="1"/>
          <p:nvPr/>
        </p:nvSpPr>
        <p:spPr>
          <a:xfrm>
            <a:off x="8097625" y="1843150"/>
            <a:ext cx="9243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a:ea typeface="Roboto"/>
                <a:cs typeface="Roboto"/>
                <a:sym typeface="Roboto"/>
              </a:rPr>
              <a:t>Items to the right of the line belong to</a:t>
            </a:r>
            <a:endParaRPr sz="1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graphicFrame>
        <p:nvGraphicFramePr>
          <p:cNvPr id="1720" name="Google Shape;1720;p116"/>
          <p:cNvGraphicFramePr/>
          <p:nvPr/>
        </p:nvGraphicFramePr>
        <p:xfrm>
          <a:off x="978275" y="1547778"/>
          <a:ext cx="3000000" cy="3000000"/>
        </p:xfrm>
        <a:graphic>
          <a:graphicData uri="http://schemas.openxmlformats.org/drawingml/2006/table">
            <a:tbl>
              <a:tblPr>
                <a:noFill/>
                <a:tableStyleId>{3B4EE054-B437-4C98-9EEB-665405815322}</a:tableStyleId>
              </a:tblPr>
              <a:tblGrid>
                <a:gridCol w="1034150"/>
                <a:gridCol w="1034150"/>
                <a:gridCol w="1034150"/>
                <a:gridCol w="1034150"/>
                <a:gridCol w="1034150"/>
                <a:gridCol w="1034150"/>
                <a:gridCol w="1034150"/>
              </a:tblGrid>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bl>
          </a:graphicData>
        </a:graphic>
      </p:graphicFrame>
      <p:sp>
        <p:nvSpPr>
          <p:cNvPr id="1721" name="Google Shape;1721;p116"/>
          <p:cNvSpPr/>
          <p:nvPr/>
        </p:nvSpPr>
        <p:spPr>
          <a:xfrm rot="9480246">
            <a:off x="508969" y="2632173"/>
            <a:ext cx="8041861" cy="744550"/>
          </a:xfrm>
          <a:prstGeom prst="rect">
            <a:avLst/>
          </a:prstGeom>
          <a:solidFill>
            <a:srgbClr val="EEFF41">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Support Vector Machines</a:t>
            </a:r>
            <a:endParaRPr/>
          </a:p>
        </p:txBody>
      </p:sp>
      <p:sp>
        <p:nvSpPr>
          <p:cNvPr id="1723" name="Google Shape;1723;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4" name="Google Shape;1724;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25" name="Google Shape;1725;p116"/>
          <p:cNvSpPr/>
          <p:nvPr/>
        </p:nvSpPr>
        <p:spPr>
          <a:xfrm>
            <a:off x="1348600" y="24044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16"/>
          <p:cNvSpPr/>
          <p:nvPr/>
        </p:nvSpPr>
        <p:spPr>
          <a:xfrm>
            <a:off x="1806000" y="2263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16"/>
          <p:cNvSpPr/>
          <p:nvPr/>
        </p:nvSpPr>
        <p:spPr>
          <a:xfrm>
            <a:off x="1895325"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16"/>
          <p:cNvSpPr/>
          <p:nvPr/>
        </p:nvSpPr>
        <p:spPr>
          <a:xfrm>
            <a:off x="2012425" y="2199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16"/>
          <p:cNvSpPr/>
          <p:nvPr/>
        </p:nvSpPr>
        <p:spPr>
          <a:xfrm>
            <a:off x="2460100" y="2199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16"/>
          <p:cNvSpPr/>
          <p:nvPr/>
        </p:nvSpPr>
        <p:spPr>
          <a:xfrm>
            <a:off x="2442050"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16"/>
          <p:cNvSpPr/>
          <p:nvPr/>
        </p:nvSpPr>
        <p:spPr>
          <a:xfrm>
            <a:off x="2403950" y="24614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16"/>
          <p:cNvSpPr/>
          <p:nvPr/>
        </p:nvSpPr>
        <p:spPr>
          <a:xfrm>
            <a:off x="2618450" y="2559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16"/>
          <p:cNvSpPr/>
          <p:nvPr/>
        </p:nvSpPr>
        <p:spPr>
          <a:xfrm>
            <a:off x="2766075" y="24614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6"/>
          <p:cNvSpPr/>
          <p:nvPr/>
        </p:nvSpPr>
        <p:spPr>
          <a:xfrm>
            <a:off x="2689900" y="23783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6"/>
          <p:cNvSpPr/>
          <p:nvPr/>
        </p:nvSpPr>
        <p:spPr>
          <a:xfrm>
            <a:off x="2842275" y="27149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6"/>
          <p:cNvSpPr/>
          <p:nvPr/>
        </p:nvSpPr>
        <p:spPr>
          <a:xfrm>
            <a:off x="3085150" y="273613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16"/>
          <p:cNvSpPr/>
          <p:nvPr/>
        </p:nvSpPr>
        <p:spPr>
          <a:xfrm>
            <a:off x="2908750" y="29667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16"/>
          <p:cNvSpPr/>
          <p:nvPr/>
        </p:nvSpPr>
        <p:spPr>
          <a:xfrm>
            <a:off x="3078100"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16"/>
          <p:cNvSpPr/>
          <p:nvPr/>
        </p:nvSpPr>
        <p:spPr>
          <a:xfrm>
            <a:off x="3341025" y="21997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16"/>
          <p:cNvSpPr/>
          <p:nvPr/>
        </p:nvSpPr>
        <p:spPr>
          <a:xfrm>
            <a:off x="2337100" y="284827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6"/>
          <p:cNvSpPr/>
          <p:nvPr/>
        </p:nvSpPr>
        <p:spPr>
          <a:xfrm>
            <a:off x="2580350" y="29197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16"/>
          <p:cNvSpPr/>
          <p:nvPr/>
        </p:nvSpPr>
        <p:spPr>
          <a:xfrm>
            <a:off x="3749600" y="2263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16"/>
          <p:cNvSpPr/>
          <p:nvPr/>
        </p:nvSpPr>
        <p:spPr>
          <a:xfrm>
            <a:off x="3714150" y="25042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16"/>
          <p:cNvSpPr/>
          <p:nvPr/>
        </p:nvSpPr>
        <p:spPr>
          <a:xfrm>
            <a:off x="2513500" y="189442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16"/>
          <p:cNvSpPr/>
          <p:nvPr/>
        </p:nvSpPr>
        <p:spPr>
          <a:xfrm>
            <a:off x="6582925" y="3494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6"/>
          <p:cNvSpPr/>
          <p:nvPr/>
        </p:nvSpPr>
        <p:spPr>
          <a:xfrm>
            <a:off x="6299325" y="37595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6"/>
          <p:cNvSpPr/>
          <p:nvPr/>
        </p:nvSpPr>
        <p:spPr>
          <a:xfrm>
            <a:off x="5918700" y="40983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16"/>
          <p:cNvSpPr/>
          <p:nvPr/>
        </p:nvSpPr>
        <p:spPr>
          <a:xfrm>
            <a:off x="6190150"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16"/>
          <p:cNvSpPr/>
          <p:nvPr/>
        </p:nvSpPr>
        <p:spPr>
          <a:xfrm>
            <a:off x="6475713" y="36921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6"/>
          <p:cNvSpPr/>
          <p:nvPr/>
        </p:nvSpPr>
        <p:spPr>
          <a:xfrm>
            <a:off x="6920500" y="3494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16"/>
          <p:cNvSpPr/>
          <p:nvPr/>
        </p:nvSpPr>
        <p:spPr>
          <a:xfrm>
            <a:off x="6852125" y="3935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16"/>
          <p:cNvSpPr/>
          <p:nvPr/>
        </p:nvSpPr>
        <p:spPr>
          <a:xfrm>
            <a:off x="6652125"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16"/>
          <p:cNvSpPr/>
          <p:nvPr/>
        </p:nvSpPr>
        <p:spPr>
          <a:xfrm>
            <a:off x="7156925" y="4240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16"/>
          <p:cNvSpPr/>
          <p:nvPr/>
        </p:nvSpPr>
        <p:spPr>
          <a:xfrm>
            <a:off x="6735325" y="3647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16"/>
          <p:cNvSpPr/>
          <p:nvPr/>
        </p:nvSpPr>
        <p:spPr>
          <a:xfrm>
            <a:off x="7258075" y="34885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16"/>
          <p:cNvSpPr/>
          <p:nvPr/>
        </p:nvSpPr>
        <p:spPr>
          <a:xfrm>
            <a:off x="7488075" y="3859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16"/>
          <p:cNvSpPr/>
          <p:nvPr/>
        </p:nvSpPr>
        <p:spPr>
          <a:xfrm>
            <a:off x="7595650" y="34885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16"/>
          <p:cNvSpPr/>
          <p:nvPr/>
        </p:nvSpPr>
        <p:spPr>
          <a:xfrm>
            <a:off x="7096900" y="386465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16"/>
          <p:cNvSpPr/>
          <p:nvPr/>
        </p:nvSpPr>
        <p:spPr>
          <a:xfrm>
            <a:off x="7540525" y="29667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16"/>
          <p:cNvSpPr/>
          <p:nvPr/>
        </p:nvSpPr>
        <p:spPr>
          <a:xfrm>
            <a:off x="7876125"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16"/>
          <p:cNvSpPr/>
          <p:nvPr/>
        </p:nvSpPr>
        <p:spPr>
          <a:xfrm>
            <a:off x="7333325" y="33820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6"/>
          <p:cNvSpPr/>
          <p:nvPr/>
        </p:nvSpPr>
        <p:spPr>
          <a:xfrm>
            <a:off x="7595650" y="38597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16"/>
          <p:cNvSpPr/>
          <p:nvPr/>
        </p:nvSpPr>
        <p:spPr>
          <a:xfrm>
            <a:off x="6852125" y="34949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6"/>
          <p:cNvSpPr/>
          <p:nvPr/>
        </p:nvSpPr>
        <p:spPr>
          <a:xfrm>
            <a:off x="7040125" y="31251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5" name="Google Shape;1765;p116"/>
          <p:cNvCxnSpPr/>
          <p:nvPr/>
        </p:nvCxnSpPr>
        <p:spPr>
          <a:xfrm flipH="1">
            <a:off x="1041375" y="1547775"/>
            <a:ext cx="6153600" cy="2442000"/>
          </a:xfrm>
          <a:prstGeom prst="straightConnector1">
            <a:avLst/>
          </a:prstGeom>
          <a:noFill/>
          <a:ln cap="flat" cmpd="sng" w="28575">
            <a:solidFill>
              <a:srgbClr val="000000"/>
            </a:solidFill>
            <a:prstDash val="dash"/>
            <a:round/>
            <a:headEnd len="med" w="med" type="none"/>
            <a:tailEnd len="med" w="med" type="none"/>
          </a:ln>
        </p:spPr>
      </p:cxnSp>
      <p:cxnSp>
        <p:nvCxnSpPr>
          <p:cNvPr id="1766" name="Google Shape;1766;p116"/>
          <p:cNvCxnSpPr/>
          <p:nvPr/>
        </p:nvCxnSpPr>
        <p:spPr>
          <a:xfrm flipH="1">
            <a:off x="1774325" y="1956625"/>
            <a:ext cx="6397800" cy="2541300"/>
          </a:xfrm>
          <a:prstGeom prst="straightConnector1">
            <a:avLst/>
          </a:prstGeom>
          <a:noFill/>
          <a:ln cap="flat" cmpd="sng" w="28575">
            <a:solidFill>
              <a:srgbClr val="000000"/>
            </a:solidFill>
            <a:prstDash val="dash"/>
            <a:round/>
            <a:headEnd len="med" w="med" type="none"/>
            <a:tailEnd len="med" w="med" type="none"/>
          </a:ln>
        </p:spPr>
      </p:cxnSp>
      <p:cxnSp>
        <p:nvCxnSpPr>
          <p:cNvPr id="1767" name="Google Shape;1767;p116"/>
          <p:cNvCxnSpPr/>
          <p:nvPr/>
        </p:nvCxnSpPr>
        <p:spPr>
          <a:xfrm flipH="1">
            <a:off x="978150" y="1576850"/>
            <a:ext cx="7174500" cy="2884200"/>
          </a:xfrm>
          <a:prstGeom prst="straightConnector1">
            <a:avLst/>
          </a:prstGeom>
          <a:noFill/>
          <a:ln cap="flat" cmpd="sng" w="28575">
            <a:solidFill>
              <a:srgbClr val="AFCA54"/>
            </a:solidFill>
            <a:prstDash val="dash"/>
            <a:round/>
            <a:headEnd len="med" w="med" type="none"/>
            <a:tailEnd len="med" w="med" type="none"/>
          </a:ln>
        </p:spPr>
      </p:cxnSp>
      <p:sp>
        <p:nvSpPr>
          <p:cNvPr id="1768" name="Google Shape;1768;p116"/>
          <p:cNvSpPr/>
          <p:nvPr/>
        </p:nvSpPr>
        <p:spPr>
          <a:xfrm>
            <a:off x="6299325" y="29667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16"/>
          <p:cNvSpPr/>
          <p:nvPr/>
        </p:nvSpPr>
        <p:spPr>
          <a:xfrm>
            <a:off x="6669725" y="31177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16"/>
          <p:cNvSpPr/>
          <p:nvPr/>
        </p:nvSpPr>
        <p:spPr>
          <a:xfrm>
            <a:off x="6652125" y="3239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16"/>
          <p:cNvSpPr/>
          <p:nvPr/>
        </p:nvSpPr>
        <p:spPr>
          <a:xfrm>
            <a:off x="6735325" y="271497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16"/>
          <p:cNvSpPr/>
          <p:nvPr/>
        </p:nvSpPr>
        <p:spPr>
          <a:xfrm>
            <a:off x="6212575" y="35110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16"/>
          <p:cNvSpPr/>
          <p:nvPr/>
        </p:nvSpPr>
        <p:spPr>
          <a:xfrm>
            <a:off x="6264125" y="32388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16"/>
          <p:cNvSpPr/>
          <p:nvPr/>
        </p:nvSpPr>
        <p:spPr>
          <a:xfrm>
            <a:off x="245375" y="1352875"/>
            <a:ext cx="732900" cy="344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16"/>
          <p:cNvSpPr txBox="1"/>
          <p:nvPr/>
        </p:nvSpPr>
        <p:spPr>
          <a:xfrm>
            <a:off x="371375" y="172705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10</a:t>
            </a:r>
            <a:endParaRPr>
              <a:latin typeface="Inconsolata"/>
              <a:ea typeface="Inconsolata"/>
              <a:cs typeface="Inconsolata"/>
              <a:sym typeface="Inconsolata"/>
            </a:endParaRPr>
          </a:p>
        </p:txBody>
      </p:sp>
      <p:sp>
        <p:nvSpPr>
          <p:cNvPr id="1776" name="Google Shape;1776;p116"/>
          <p:cNvSpPr txBox="1"/>
          <p:nvPr/>
        </p:nvSpPr>
        <p:spPr>
          <a:xfrm>
            <a:off x="371375" y="2172850"/>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8</a:t>
            </a:r>
            <a:endParaRPr>
              <a:latin typeface="Inconsolata"/>
              <a:ea typeface="Inconsolata"/>
              <a:cs typeface="Inconsolata"/>
              <a:sym typeface="Inconsolata"/>
            </a:endParaRPr>
          </a:p>
        </p:txBody>
      </p:sp>
      <p:sp>
        <p:nvSpPr>
          <p:cNvPr id="1777" name="Google Shape;1777;p116"/>
          <p:cNvSpPr txBox="1"/>
          <p:nvPr/>
        </p:nvSpPr>
        <p:spPr>
          <a:xfrm>
            <a:off x="371375" y="264130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6</a:t>
            </a:r>
            <a:endParaRPr>
              <a:latin typeface="Inconsolata"/>
              <a:ea typeface="Inconsolata"/>
              <a:cs typeface="Inconsolata"/>
              <a:sym typeface="Inconsolata"/>
            </a:endParaRPr>
          </a:p>
        </p:txBody>
      </p:sp>
      <p:sp>
        <p:nvSpPr>
          <p:cNvPr id="1778" name="Google Shape;1778;p116"/>
          <p:cNvSpPr txBox="1"/>
          <p:nvPr/>
        </p:nvSpPr>
        <p:spPr>
          <a:xfrm>
            <a:off x="371375" y="30797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4</a:t>
            </a:r>
            <a:endParaRPr>
              <a:latin typeface="Inconsolata"/>
              <a:ea typeface="Inconsolata"/>
              <a:cs typeface="Inconsolata"/>
              <a:sym typeface="Inconsolata"/>
            </a:endParaRPr>
          </a:p>
        </p:txBody>
      </p:sp>
      <p:sp>
        <p:nvSpPr>
          <p:cNvPr id="1779" name="Google Shape;1779;p116"/>
          <p:cNvSpPr txBox="1"/>
          <p:nvPr/>
        </p:nvSpPr>
        <p:spPr>
          <a:xfrm>
            <a:off x="371375" y="34949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2</a:t>
            </a:r>
            <a:endParaRPr>
              <a:latin typeface="Inconsolata"/>
              <a:ea typeface="Inconsolata"/>
              <a:cs typeface="Inconsolata"/>
              <a:sym typeface="Inconsolata"/>
            </a:endParaRPr>
          </a:p>
        </p:txBody>
      </p:sp>
      <p:sp>
        <p:nvSpPr>
          <p:cNvPr id="1780" name="Google Shape;1780;p116"/>
          <p:cNvSpPr txBox="1"/>
          <p:nvPr/>
        </p:nvSpPr>
        <p:spPr>
          <a:xfrm>
            <a:off x="371375" y="3935925"/>
            <a:ext cx="606900" cy="415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0</a:t>
            </a:r>
            <a:endParaRPr>
              <a:latin typeface="Inconsolata"/>
              <a:ea typeface="Inconsolata"/>
              <a:cs typeface="Inconsolata"/>
              <a:sym typeface="Inconsolata"/>
            </a:endParaRPr>
          </a:p>
        </p:txBody>
      </p:sp>
      <p:sp>
        <p:nvSpPr>
          <p:cNvPr id="1781" name="Google Shape;1781;p116"/>
          <p:cNvSpPr/>
          <p:nvPr/>
        </p:nvSpPr>
        <p:spPr>
          <a:xfrm>
            <a:off x="397775" y="4538275"/>
            <a:ext cx="7891200" cy="36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16"/>
          <p:cNvSpPr txBox="1"/>
          <p:nvPr/>
        </p:nvSpPr>
        <p:spPr>
          <a:xfrm>
            <a:off x="1774475" y="4489400"/>
            <a:ext cx="6193200" cy="3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Inconsolata"/>
                <a:ea typeface="Inconsolata"/>
                <a:cs typeface="Inconsolata"/>
                <a:sym typeface="Inconsolata"/>
              </a:rPr>
              <a:t>-4          </a:t>
            </a:r>
            <a:r>
              <a:rPr lang="en">
                <a:solidFill>
                  <a:schemeClr val="dk1"/>
                </a:solidFill>
                <a:latin typeface="Inconsolata"/>
                <a:ea typeface="Inconsolata"/>
                <a:cs typeface="Inconsolata"/>
                <a:sym typeface="Inconsolata"/>
              </a:rPr>
              <a:t>-2          0           2           4           6   </a:t>
            </a:r>
            <a:endParaRPr>
              <a:latin typeface="Inconsolata"/>
              <a:ea typeface="Inconsolata"/>
              <a:cs typeface="Inconsolata"/>
              <a:sym typeface="Inconsolata"/>
            </a:endParaRPr>
          </a:p>
        </p:txBody>
      </p:sp>
      <p:sp>
        <p:nvSpPr>
          <p:cNvPr id="1783" name="Google Shape;1783;p116"/>
          <p:cNvSpPr/>
          <p:nvPr/>
        </p:nvSpPr>
        <p:spPr>
          <a:xfrm>
            <a:off x="925475" y="995625"/>
            <a:ext cx="7891200" cy="53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6"/>
          <p:cNvSpPr txBox="1"/>
          <p:nvPr>
            <p:ph idx="1" type="subTitle"/>
          </p:nvPr>
        </p:nvSpPr>
        <p:spPr>
          <a:xfrm>
            <a:off x="0" y="675975"/>
            <a:ext cx="9144000" cy="364800"/>
          </a:xfrm>
          <a:prstGeom prst="rect">
            <a:avLst/>
          </a:prstGeom>
          <a:ln>
            <a:noFill/>
          </a:ln>
        </p:spPr>
        <p:txBody>
          <a:bodyPr anchorCtr="0" anchor="t" bIns="0" lIns="457200" spcFirstLastPara="1" rIns="457200" wrap="square" tIns="91425">
            <a:noAutofit/>
          </a:bodyPr>
          <a:lstStyle/>
          <a:p>
            <a:pPr indent="0" lvl="0" marL="0" rtl="0" algn="l">
              <a:spcBef>
                <a:spcPts val="0"/>
              </a:spcBef>
              <a:spcAft>
                <a:spcPts val="0"/>
              </a:spcAft>
              <a:buNone/>
            </a:pPr>
            <a:r>
              <a:rPr lang="en"/>
              <a:t>The goal with hyperplanes is to get the margin of the hyperplane equidistant to the data points for all </a:t>
            </a:r>
            <a:r>
              <a:rPr lang="en"/>
              <a:t>classes</a:t>
            </a:r>
            <a:r>
              <a:rPr lang="en"/>
              <a:t>. </a:t>
            </a:r>
            <a:endParaRPr/>
          </a:p>
        </p:txBody>
      </p:sp>
      <p:sp>
        <p:nvSpPr>
          <p:cNvPr id="1785" name="Google Shape;1785;p116"/>
          <p:cNvSpPr/>
          <p:nvPr/>
        </p:nvSpPr>
        <p:spPr>
          <a:xfrm>
            <a:off x="8172125" y="1147995"/>
            <a:ext cx="797100" cy="3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16"/>
          <p:cNvSpPr txBox="1"/>
          <p:nvPr/>
        </p:nvSpPr>
        <p:spPr>
          <a:xfrm>
            <a:off x="5327825" y="1149975"/>
            <a:ext cx="28602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oboto"/>
                <a:ea typeface="Roboto"/>
                <a:cs typeface="Roboto"/>
                <a:sym typeface="Roboto"/>
              </a:rPr>
              <a:t>Equidistance</a:t>
            </a:r>
            <a:endParaRPr b="1" sz="1800">
              <a:latin typeface="Roboto"/>
              <a:ea typeface="Roboto"/>
              <a:cs typeface="Roboto"/>
              <a:sym typeface="Roboto"/>
            </a:endParaRPr>
          </a:p>
        </p:txBody>
      </p:sp>
      <p:cxnSp>
        <p:nvCxnSpPr>
          <p:cNvPr id="1787" name="Google Shape;1787;p116"/>
          <p:cNvCxnSpPr/>
          <p:nvPr/>
        </p:nvCxnSpPr>
        <p:spPr>
          <a:xfrm flipH="1">
            <a:off x="6887792" y="1518321"/>
            <a:ext cx="594600" cy="370200"/>
          </a:xfrm>
          <a:prstGeom prst="straightConnector1">
            <a:avLst/>
          </a:prstGeom>
          <a:noFill/>
          <a:ln cap="flat" cmpd="sng" w="19050">
            <a:solidFill>
              <a:srgbClr val="000000"/>
            </a:solidFill>
            <a:prstDash val="solid"/>
            <a:round/>
            <a:headEnd len="med" w="med" type="none"/>
            <a:tailEnd len="med" w="med" type="stealth"/>
          </a:ln>
        </p:spPr>
      </p:cxnSp>
      <p:cxnSp>
        <p:nvCxnSpPr>
          <p:cNvPr id="1788" name="Google Shape;1788;p116"/>
          <p:cNvCxnSpPr/>
          <p:nvPr/>
        </p:nvCxnSpPr>
        <p:spPr>
          <a:xfrm flipH="1">
            <a:off x="7105375" y="1534525"/>
            <a:ext cx="389700" cy="644100"/>
          </a:xfrm>
          <a:prstGeom prst="straightConnector1">
            <a:avLst/>
          </a:prstGeom>
          <a:noFill/>
          <a:ln cap="flat" cmpd="sng" w="19050">
            <a:solidFill>
              <a:srgbClr val="000000"/>
            </a:solidFill>
            <a:prstDash val="solid"/>
            <a:round/>
            <a:headEnd len="med" w="med" type="none"/>
            <a:tailEnd len="med" w="med" type="stealth"/>
          </a:ln>
        </p:spPr>
      </p:cxnSp>
      <p:cxnSp>
        <p:nvCxnSpPr>
          <p:cNvPr id="1789" name="Google Shape;1789;p116"/>
          <p:cNvCxnSpPr/>
          <p:nvPr/>
        </p:nvCxnSpPr>
        <p:spPr>
          <a:xfrm>
            <a:off x="6675375" y="1803475"/>
            <a:ext cx="129900" cy="225000"/>
          </a:xfrm>
          <a:prstGeom prst="straightConnector1">
            <a:avLst/>
          </a:prstGeom>
          <a:noFill/>
          <a:ln cap="flat" cmpd="sng" w="38100">
            <a:solidFill>
              <a:srgbClr val="000000"/>
            </a:solidFill>
            <a:prstDash val="solid"/>
            <a:round/>
            <a:headEnd len="med" w="med" type="none"/>
            <a:tailEnd len="med" w="med" type="none"/>
          </a:ln>
        </p:spPr>
      </p:cxnSp>
      <p:cxnSp>
        <p:nvCxnSpPr>
          <p:cNvPr id="1790" name="Google Shape;1790;p116"/>
          <p:cNvCxnSpPr/>
          <p:nvPr/>
        </p:nvCxnSpPr>
        <p:spPr>
          <a:xfrm>
            <a:off x="6875375" y="2160413"/>
            <a:ext cx="129900" cy="22500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graphicFrame>
        <p:nvGraphicFramePr>
          <p:cNvPr id="1795" name="Google Shape;1795;p117"/>
          <p:cNvGraphicFramePr/>
          <p:nvPr/>
        </p:nvGraphicFramePr>
        <p:xfrm>
          <a:off x="444875" y="1471578"/>
          <a:ext cx="3000000" cy="3000000"/>
        </p:xfrm>
        <a:graphic>
          <a:graphicData uri="http://schemas.openxmlformats.org/drawingml/2006/table">
            <a:tbl>
              <a:tblPr>
                <a:noFill/>
                <a:tableStyleId>{3B4EE054-B437-4C98-9EEB-665405815322}</a:tableStyleId>
              </a:tblPr>
              <a:tblGrid>
                <a:gridCol w="1034150"/>
                <a:gridCol w="1034150"/>
                <a:gridCol w="1034150"/>
                <a:gridCol w="1034150"/>
                <a:gridCol w="1034150"/>
                <a:gridCol w="1034150"/>
                <a:gridCol w="1034150"/>
              </a:tblGrid>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bl>
          </a:graphicData>
        </a:graphic>
      </p:graphicFrame>
      <p:sp>
        <p:nvSpPr>
          <p:cNvPr id="1796" name="Google Shape;1796;p117"/>
          <p:cNvSpPr/>
          <p:nvPr/>
        </p:nvSpPr>
        <p:spPr>
          <a:xfrm rot="9480246">
            <a:off x="-24431" y="2555973"/>
            <a:ext cx="8041861" cy="744550"/>
          </a:xfrm>
          <a:prstGeom prst="rect">
            <a:avLst/>
          </a:prstGeom>
          <a:solidFill>
            <a:srgbClr val="EEFF41">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Support Vector Machines</a:t>
            </a:r>
            <a:endParaRPr/>
          </a:p>
        </p:txBody>
      </p:sp>
      <p:sp>
        <p:nvSpPr>
          <p:cNvPr id="1798" name="Google Shape;1798;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9" name="Google Shape;1799;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00" name="Google Shape;1800;p117"/>
          <p:cNvSpPr/>
          <p:nvPr/>
        </p:nvSpPr>
        <p:spPr>
          <a:xfrm>
            <a:off x="815200" y="23282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17"/>
          <p:cNvSpPr/>
          <p:nvPr/>
        </p:nvSpPr>
        <p:spPr>
          <a:xfrm>
            <a:off x="1272600" y="21875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17"/>
          <p:cNvSpPr/>
          <p:nvPr/>
        </p:nvSpPr>
        <p:spPr>
          <a:xfrm>
            <a:off x="1361925" y="22516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17"/>
          <p:cNvSpPr/>
          <p:nvPr/>
        </p:nvSpPr>
        <p:spPr>
          <a:xfrm>
            <a:off x="1479025" y="21236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17"/>
          <p:cNvSpPr/>
          <p:nvPr/>
        </p:nvSpPr>
        <p:spPr>
          <a:xfrm>
            <a:off x="1926700" y="21236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17"/>
          <p:cNvSpPr/>
          <p:nvPr/>
        </p:nvSpPr>
        <p:spPr>
          <a:xfrm>
            <a:off x="1908650" y="22516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17"/>
          <p:cNvSpPr/>
          <p:nvPr/>
        </p:nvSpPr>
        <p:spPr>
          <a:xfrm>
            <a:off x="1870550" y="23852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17"/>
          <p:cNvSpPr/>
          <p:nvPr/>
        </p:nvSpPr>
        <p:spPr>
          <a:xfrm>
            <a:off x="2085050" y="24835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17"/>
          <p:cNvSpPr/>
          <p:nvPr/>
        </p:nvSpPr>
        <p:spPr>
          <a:xfrm>
            <a:off x="2232675" y="23852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17"/>
          <p:cNvSpPr/>
          <p:nvPr/>
        </p:nvSpPr>
        <p:spPr>
          <a:xfrm>
            <a:off x="2156500" y="23021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17"/>
          <p:cNvSpPr/>
          <p:nvPr/>
        </p:nvSpPr>
        <p:spPr>
          <a:xfrm>
            <a:off x="2308875" y="26387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7"/>
          <p:cNvSpPr/>
          <p:nvPr/>
        </p:nvSpPr>
        <p:spPr>
          <a:xfrm>
            <a:off x="2551750" y="265993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7"/>
          <p:cNvSpPr/>
          <p:nvPr/>
        </p:nvSpPr>
        <p:spPr>
          <a:xfrm>
            <a:off x="2375350" y="28905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7"/>
          <p:cNvSpPr/>
          <p:nvPr/>
        </p:nvSpPr>
        <p:spPr>
          <a:xfrm>
            <a:off x="2544700" y="22516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17"/>
          <p:cNvSpPr/>
          <p:nvPr/>
        </p:nvSpPr>
        <p:spPr>
          <a:xfrm>
            <a:off x="2807625" y="21235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7"/>
          <p:cNvSpPr/>
          <p:nvPr/>
        </p:nvSpPr>
        <p:spPr>
          <a:xfrm>
            <a:off x="1803700" y="277207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7"/>
          <p:cNvSpPr/>
          <p:nvPr/>
        </p:nvSpPr>
        <p:spPr>
          <a:xfrm>
            <a:off x="2046950" y="28435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7"/>
          <p:cNvSpPr/>
          <p:nvPr/>
        </p:nvSpPr>
        <p:spPr>
          <a:xfrm>
            <a:off x="3216200" y="21875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7"/>
          <p:cNvSpPr/>
          <p:nvPr/>
        </p:nvSpPr>
        <p:spPr>
          <a:xfrm>
            <a:off x="3180750" y="24280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17"/>
          <p:cNvSpPr/>
          <p:nvPr/>
        </p:nvSpPr>
        <p:spPr>
          <a:xfrm>
            <a:off x="1980100" y="181822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17"/>
          <p:cNvSpPr/>
          <p:nvPr/>
        </p:nvSpPr>
        <p:spPr>
          <a:xfrm>
            <a:off x="6049525" y="3418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7"/>
          <p:cNvSpPr/>
          <p:nvPr/>
        </p:nvSpPr>
        <p:spPr>
          <a:xfrm>
            <a:off x="5765925" y="3683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7"/>
          <p:cNvSpPr/>
          <p:nvPr/>
        </p:nvSpPr>
        <p:spPr>
          <a:xfrm>
            <a:off x="5385300" y="40221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7"/>
          <p:cNvSpPr/>
          <p:nvPr/>
        </p:nvSpPr>
        <p:spPr>
          <a:xfrm>
            <a:off x="5656750" y="39791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7"/>
          <p:cNvSpPr/>
          <p:nvPr/>
        </p:nvSpPr>
        <p:spPr>
          <a:xfrm>
            <a:off x="5942313" y="36159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7"/>
          <p:cNvSpPr/>
          <p:nvPr/>
        </p:nvSpPr>
        <p:spPr>
          <a:xfrm>
            <a:off x="6387100" y="3418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7"/>
          <p:cNvSpPr/>
          <p:nvPr/>
        </p:nvSpPr>
        <p:spPr>
          <a:xfrm>
            <a:off x="6318725" y="3859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7"/>
          <p:cNvSpPr/>
          <p:nvPr/>
        </p:nvSpPr>
        <p:spPr>
          <a:xfrm>
            <a:off x="6118725" y="39791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7"/>
          <p:cNvSpPr/>
          <p:nvPr/>
        </p:nvSpPr>
        <p:spPr>
          <a:xfrm>
            <a:off x="6623525" y="41645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7"/>
          <p:cNvSpPr/>
          <p:nvPr/>
        </p:nvSpPr>
        <p:spPr>
          <a:xfrm>
            <a:off x="6201925" y="35711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7"/>
          <p:cNvSpPr/>
          <p:nvPr/>
        </p:nvSpPr>
        <p:spPr>
          <a:xfrm>
            <a:off x="6724675" y="34123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7"/>
          <p:cNvSpPr/>
          <p:nvPr/>
        </p:nvSpPr>
        <p:spPr>
          <a:xfrm>
            <a:off x="6954675" y="37835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7"/>
          <p:cNvSpPr/>
          <p:nvPr/>
        </p:nvSpPr>
        <p:spPr>
          <a:xfrm>
            <a:off x="7062250" y="34123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7"/>
          <p:cNvSpPr/>
          <p:nvPr/>
        </p:nvSpPr>
        <p:spPr>
          <a:xfrm>
            <a:off x="6563500" y="378845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7"/>
          <p:cNvSpPr/>
          <p:nvPr/>
        </p:nvSpPr>
        <p:spPr>
          <a:xfrm>
            <a:off x="7007125" y="28905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7"/>
          <p:cNvSpPr/>
          <p:nvPr/>
        </p:nvSpPr>
        <p:spPr>
          <a:xfrm>
            <a:off x="7342725" y="39791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7"/>
          <p:cNvSpPr/>
          <p:nvPr/>
        </p:nvSpPr>
        <p:spPr>
          <a:xfrm>
            <a:off x="6799925" y="33058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7"/>
          <p:cNvSpPr/>
          <p:nvPr/>
        </p:nvSpPr>
        <p:spPr>
          <a:xfrm>
            <a:off x="7062250" y="37835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7"/>
          <p:cNvSpPr/>
          <p:nvPr/>
        </p:nvSpPr>
        <p:spPr>
          <a:xfrm>
            <a:off x="6318725" y="34187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7"/>
          <p:cNvSpPr/>
          <p:nvPr/>
        </p:nvSpPr>
        <p:spPr>
          <a:xfrm>
            <a:off x="6506725" y="30489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0" name="Google Shape;1840;p117"/>
          <p:cNvCxnSpPr/>
          <p:nvPr/>
        </p:nvCxnSpPr>
        <p:spPr>
          <a:xfrm flipH="1">
            <a:off x="507975" y="1471575"/>
            <a:ext cx="6153600" cy="2442000"/>
          </a:xfrm>
          <a:prstGeom prst="straightConnector1">
            <a:avLst/>
          </a:prstGeom>
          <a:noFill/>
          <a:ln cap="flat" cmpd="sng" w="28575">
            <a:solidFill>
              <a:srgbClr val="000000"/>
            </a:solidFill>
            <a:prstDash val="dash"/>
            <a:round/>
            <a:headEnd len="med" w="med" type="none"/>
            <a:tailEnd len="med" w="med" type="none"/>
          </a:ln>
        </p:spPr>
      </p:cxnSp>
      <p:cxnSp>
        <p:nvCxnSpPr>
          <p:cNvPr id="1841" name="Google Shape;1841;p117"/>
          <p:cNvCxnSpPr/>
          <p:nvPr/>
        </p:nvCxnSpPr>
        <p:spPr>
          <a:xfrm flipH="1">
            <a:off x="1240925" y="1880425"/>
            <a:ext cx="6397800" cy="2541300"/>
          </a:xfrm>
          <a:prstGeom prst="straightConnector1">
            <a:avLst/>
          </a:prstGeom>
          <a:noFill/>
          <a:ln cap="flat" cmpd="sng" w="28575">
            <a:solidFill>
              <a:srgbClr val="000000"/>
            </a:solidFill>
            <a:prstDash val="dash"/>
            <a:round/>
            <a:headEnd len="med" w="med" type="none"/>
            <a:tailEnd len="med" w="med" type="none"/>
          </a:ln>
        </p:spPr>
      </p:cxnSp>
      <p:cxnSp>
        <p:nvCxnSpPr>
          <p:cNvPr id="1842" name="Google Shape;1842;p117"/>
          <p:cNvCxnSpPr/>
          <p:nvPr/>
        </p:nvCxnSpPr>
        <p:spPr>
          <a:xfrm flipH="1">
            <a:off x="444750" y="1500650"/>
            <a:ext cx="7174500" cy="2884200"/>
          </a:xfrm>
          <a:prstGeom prst="straightConnector1">
            <a:avLst/>
          </a:prstGeom>
          <a:noFill/>
          <a:ln cap="flat" cmpd="sng" w="28575">
            <a:solidFill>
              <a:srgbClr val="AFCA54"/>
            </a:solidFill>
            <a:prstDash val="dash"/>
            <a:round/>
            <a:headEnd len="med" w="med" type="none"/>
            <a:tailEnd len="med" w="med" type="none"/>
          </a:ln>
        </p:spPr>
      </p:cxnSp>
      <p:sp>
        <p:nvSpPr>
          <p:cNvPr id="1843" name="Google Shape;1843;p117"/>
          <p:cNvSpPr/>
          <p:nvPr/>
        </p:nvSpPr>
        <p:spPr>
          <a:xfrm>
            <a:off x="5765925" y="28905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7"/>
          <p:cNvSpPr/>
          <p:nvPr/>
        </p:nvSpPr>
        <p:spPr>
          <a:xfrm>
            <a:off x="6136325" y="30415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7"/>
          <p:cNvSpPr/>
          <p:nvPr/>
        </p:nvSpPr>
        <p:spPr>
          <a:xfrm>
            <a:off x="6118725" y="31631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7"/>
          <p:cNvSpPr/>
          <p:nvPr/>
        </p:nvSpPr>
        <p:spPr>
          <a:xfrm>
            <a:off x="6201925" y="263877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7"/>
          <p:cNvSpPr/>
          <p:nvPr/>
        </p:nvSpPr>
        <p:spPr>
          <a:xfrm>
            <a:off x="5679175" y="34348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7"/>
          <p:cNvSpPr/>
          <p:nvPr/>
        </p:nvSpPr>
        <p:spPr>
          <a:xfrm>
            <a:off x="5730725" y="3162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7"/>
          <p:cNvSpPr/>
          <p:nvPr/>
        </p:nvSpPr>
        <p:spPr>
          <a:xfrm>
            <a:off x="-162025" y="1276675"/>
            <a:ext cx="606900" cy="344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7"/>
          <p:cNvSpPr txBox="1"/>
          <p:nvPr/>
        </p:nvSpPr>
        <p:spPr>
          <a:xfrm>
            <a:off x="-162025" y="165085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10</a:t>
            </a:r>
            <a:endParaRPr>
              <a:latin typeface="Inconsolata"/>
              <a:ea typeface="Inconsolata"/>
              <a:cs typeface="Inconsolata"/>
              <a:sym typeface="Inconsolata"/>
            </a:endParaRPr>
          </a:p>
        </p:txBody>
      </p:sp>
      <p:sp>
        <p:nvSpPr>
          <p:cNvPr id="1851" name="Google Shape;1851;p117"/>
          <p:cNvSpPr txBox="1"/>
          <p:nvPr/>
        </p:nvSpPr>
        <p:spPr>
          <a:xfrm>
            <a:off x="-162025" y="2096650"/>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8</a:t>
            </a:r>
            <a:endParaRPr>
              <a:latin typeface="Inconsolata"/>
              <a:ea typeface="Inconsolata"/>
              <a:cs typeface="Inconsolata"/>
              <a:sym typeface="Inconsolata"/>
            </a:endParaRPr>
          </a:p>
        </p:txBody>
      </p:sp>
      <p:sp>
        <p:nvSpPr>
          <p:cNvPr id="1852" name="Google Shape;1852;p117"/>
          <p:cNvSpPr txBox="1"/>
          <p:nvPr/>
        </p:nvSpPr>
        <p:spPr>
          <a:xfrm>
            <a:off x="-162025" y="256510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6</a:t>
            </a:r>
            <a:endParaRPr>
              <a:latin typeface="Inconsolata"/>
              <a:ea typeface="Inconsolata"/>
              <a:cs typeface="Inconsolata"/>
              <a:sym typeface="Inconsolata"/>
            </a:endParaRPr>
          </a:p>
        </p:txBody>
      </p:sp>
      <p:sp>
        <p:nvSpPr>
          <p:cNvPr id="1853" name="Google Shape;1853;p117"/>
          <p:cNvSpPr txBox="1"/>
          <p:nvPr/>
        </p:nvSpPr>
        <p:spPr>
          <a:xfrm>
            <a:off x="-162025" y="30035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4</a:t>
            </a:r>
            <a:endParaRPr>
              <a:latin typeface="Inconsolata"/>
              <a:ea typeface="Inconsolata"/>
              <a:cs typeface="Inconsolata"/>
              <a:sym typeface="Inconsolata"/>
            </a:endParaRPr>
          </a:p>
        </p:txBody>
      </p:sp>
      <p:sp>
        <p:nvSpPr>
          <p:cNvPr id="1854" name="Google Shape;1854;p117"/>
          <p:cNvSpPr txBox="1"/>
          <p:nvPr/>
        </p:nvSpPr>
        <p:spPr>
          <a:xfrm>
            <a:off x="-162025" y="34187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2</a:t>
            </a:r>
            <a:endParaRPr>
              <a:latin typeface="Inconsolata"/>
              <a:ea typeface="Inconsolata"/>
              <a:cs typeface="Inconsolata"/>
              <a:sym typeface="Inconsolata"/>
            </a:endParaRPr>
          </a:p>
        </p:txBody>
      </p:sp>
      <p:sp>
        <p:nvSpPr>
          <p:cNvPr id="1855" name="Google Shape;1855;p117"/>
          <p:cNvSpPr txBox="1"/>
          <p:nvPr/>
        </p:nvSpPr>
        <p:spPr>
          <a:xfrm>
            <a:off x="-162025" y="3859725"/>
            <a:ext cx="606900" cy="415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0</a:t>
            </a:r>
            <a:endParaRPr>
              <a:latin typeface="Inconsolata"/>
              <a:ea typeface="Inconsolata"/>
              <a:cs typeface="Inconsolata"/>
              <a:sym typeface="Inconsolata"/>
            </a:endParaRPr>
          </a:p>
        </p:txBody>
      </p:sp>
      <p:sp>
        <p:nvSpPr>
          <p:cNvPr id="1856" name="Google Shape;1856;p117"/>
          <p:cNvSpPr/>
          <p:nvPr/>
        </p:nvSpPr>
        <p:spPr>
          <a:xfrm>
            <a:off x="-135625" y="4462075"/>
            <a:ext cx="7891200" cy="36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17"/>
          <p:cNvSpPr txBox="1"/>
          <p:nvPr/>
        </p:nvSpPr>
        <p:spPr>
          <a:xfrm>
            <a:off x="1241075" y="4413200"/>
            <a:ext cx="6193200" cy="3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Inconsolata"/>
                <a:ea typeface="Inconsolata"/>
                <a:cs typeface="Inconsolata"/>
                <a:sym typeface="Inconsolata"/>
              </a:rPr>
              <a:t>-4          </a:t>
            </a:r>
            <a:r>
              <a:rPr lang="en">
                <a:solidFill>
                  <a:schemeClr val="dk1"/>
                </a:solidFill>
                <a:latin typeface="Inconsolata"/>
                <a:ea typeface="Inconsolata"/>
                <a:cs typeface="Inconsolata"/>
                <a:sym typeface="Inconsolata"/>
              </a:rPr>
              <a:t>-2          0           2           4           6   </a:t>
            </a:r>
            <a:endParaRPr>
              <a:latin typeface="Inconsolata"/>
              <a:ea typeface="Inconsolata"/>
              <a:cs typeface="Inconsolata"/>
              <a:sym typeface="Inconsolata"/>
            </a:endParaRPr>
          </a:p>
        </p:txBody>
      </p:sp>
      <p:sp>
        <p:nvSpPr>
          <p:cNvPr id="1858" name="Google Shape;1858;p117"/>
          <p:cNvSpPr/>
          <p:nvPr/>
        </p:nvSpPr>
        <p:spPr>
          <a:xfrm>
            <a:off x="773075" y="919425"/>
            <a:ext cx="7891200" cy="53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7"/>
          <p:cNvSpPr txBox="1"/>
          <p:nvPr>
            <p:ph idx="1" type="subTitle"/>
          </p:nvPr>
        </p:nvSpPr>
        <p:spPr>
          <a:xfrm>
            <a:off x="0" y="675975"/>
            <a:ext cx="9144000" cy="364800"/>
          </a:xfrm>
          <a:prstGeom prst="rect">
            <a:avLst/>
          </a:prstGeom>
          <a:ln>
            <a:noFill/>
          </a:ln>
        </p:spPr>
        <p:txBody>
          <a:bodyPr anchorCtr="0" anchor="t" bIns="0" lIns="457200" spcFirstLastPara="1" rIns="457200" wrap="square" tIns="91425">
            <a:noAutofit/>
          </a:bodyPr>
          <a:lstStyle/>
          <a:p>
            <a:pPr indent="0" lvl="0" marL="0" rtl="0" algn="l">
              <a:spcBef>
                <a:spcPts val="0"/>
              </a:spcBef>
              <a:spcAft>
                <a:spcPts val="0"/>
              </a:spcAft>
              <a:buNone/>
            </a:pPr>
            <a:r>
              <a:rPr lang="en"/>
              <a:t>The data closest to/within the margin of the hyperplane are called </a:t>
            </a:r>
            <a:r>
              <a:rPr lang="en"/>
              <a:t>support</a:t>
            </a:r>
            <a:r>
              <a:rPr lang="en"/>
              <a:t> vectors. They define the boundaries of the hyperplane.</a:t>
            </a:r>
            <a:endParaRPr/>
          </a:p>
        </p:txBody>
      </p:sp>
      <p:sp>
        <p:nvSpPr>
          <p:cNvPr id="1860" name="Google Shape;1860;p117"/>
          <p:cNvSpPr/>
          <p:nvPr/>
        </p:nvSpPr>
        <p:spPr>
          <a:xfrm>
            <a:off x="7639325" y="1071795"/>
            <a:ext cx="797100" cy="3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17"/>
          <p:cNvSpPr/>
          <p:nvPr/>
        </p:nvSpPr>
        <p:spPr>
          <a:xfrm>
            <a:off x="2290200" y="2796313"/>
            <a:ext cx="364800" cy="364800"/>
          </a:xfrm>
          <a:prstGeom prst="ellipse">
            <a:avLst/>
          </a:prstGeom>
          <a:noFill/>
          <a:ln cap="flat" cmpd="sng" w="1143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17"/>
          <p:cNvSpPr/>
          <p:nvPr/>
        </p:nvSpPr>
        <p:spPr>
          <a:xfrm>
            <a:off x="6093025" y="2533713"/>
            <a:ext cx="364800" cy="364800"/>
          </a:xfrm>
          <a:prstGeom prst="ellipse">
            <a:avLst/>
          </a:prstGeom>
          <a:noFill/>
          <a:ln cap="flat" cmpd="sng" w="1143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3" name="Google Shape;1863;p117"/>
          <p:cNvCxnSpPr>
            <a:endCxn id="1846" idx="0"/>
          </p:cNvCxnSpPr>
          <p:nvPr/>
        </p:nvCxnSpPr>
        <p:spPr>
          <a:xfrm flipH="1">
            <a:off x="6290125" y="1348175"/>
            <a:ext cx="213900" cy="1290600"/>
          </a:xfrm>
          <a:prstGeom prst="straightConnector1">
            <a:avLst/>
          </a:prstGeom>
          <a:noFill/>
          <a:ln cap="flat" cmpd="sng" w="19050">
            <a:solidFill>
              <a:srgbClr val="000000"/>
            </a:solidFill>
            <a:prstDash val="solid"/>
            <a:round/>
            <a:headEnd len="med" w="med" type="none"/>
            <a:tailEnd len="med" w="med" type="stealth"/>
          </a:ln>
        </p:spPr>
      </p:cxnSp>
      <p:cxnSp>
        <p:nvCxnSpPr>
          <p:cNvPr id="1864" name="Google Shape;1864;p117"/>
          <p:cNvCxnSpPr>
            <a:endCxn id="1812" idx="6"/>
          </p:cNvCxnSpPr>
          <p:nvPr/>
        </p:nvCxnSpPr>
        <p:spPr>
          <a:xfrm flipH="1">
            <a:off x="2551750" y="1339800"/>
            <a:ext cx="3943800" cy="1638900"/>
          </a:xfrm>
          <a:prstGeom prst="straightConnector1">
            <a:avLst/>
          </a:prstGeom>
          <a:noFill/>
          <a:ln cap="flat" cmpd="sng" w="19050">
            <a:solidFill>
              <a:srgbClr val="000000"/>
            </a:solidFill>
            <a:prstDash val="solid"/>
            <a:round/>
            <a:headEnd len="med" w="med" type="none"/>
            <a:tailEnd len="med" w="med" type="stealth"/>
          </a:ln>
        </p:spPr>
      </p:cxnSp>
      <p:sp>
        <p:nvSpPr>
          <p:cNvPr id="1865" name="Google Shape;1865;p117"/>
          <p:cNvSpPr txBox="1"/>
          <p:nvPr/>
        </p:nvSpPr>
        <p:spPr>
          <a:xfrm>
            <a:off x="7737400" y="2221100"/>
            <a:ext cx="1235100" cy="147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a:ea typeface="Roboto"/>
                <a:cs typeface="Roboto"/>
                <a:sym typeface="Roboto"/>
              </a:rPr>
              <a:t>These points are sometimes the most difficult to classify because they live closest to the margin and could belong to either class.</a:t>
            </a:r>
            <a:endParaRPr sz="12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1" name="Google Shape;1871;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72" name="Google Shape;1872;p11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a:t>
            </a:r>
            <a:r>
              <a:rPr lang="en"/>
              <a:t> Vector </a:t>
            </a:r>
            <a:r>
              <a:rPr lang="en"/>
              <a:t>Machines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78" name="Google Shape;1878;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4" name="Google Shape;1884;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85" name="Google Shape;1885;p120"/>
          <p:cNvSpPr txBox="1"/>
          <p:nvPr>
            <p:ph type="title"/>
          </p:nvPr>
        </p:nvSpPr>
        <p:spPr>
          <a:xfrm>
            <a:off x="1400" y="274875"/>
            <a:ext cx="8066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000">
                <a:solidFill>
                  <a:schemeClr val="dk1"/>
                </a:solidFill>
              </a:rPr>
              <a:t>Activity: </a:t>
            </a:r>
            <a:r>
              <a:rPr lang="en" sz="3000">
                <a:solidFill>
                  <a:schemeClr val="dk1"/>
                </a:solidFill>
              </a:rPr>
              <a:t>Predicting Occupancy</a:t>
            </a:r>
            <a:endParaRPr sz="3000">
              <a:solidFill>
                <a:schemeClr val="dk1"/>
              </a:solidFill>
            </a:endParaRPr>
          </a:p>
          <a:p>
            <a:pPr indent="0" lvl="0" marL="0" rtl="0" algn="l">
              <a:lnSpc>
                <a:spcPct val="115000"/>
              </a:lnSpc>
              <a:spcBef>
                <a:spcPts val="800"/>
              </a:spcBef>
              <a:spcAft>
                <a:spcPts val="800"/>
              </a:spcAft>
              <a:buClr>
                <a:schemeClr val="dk1"/>
              </a:buClr>
              <a:buSzPts val="1100"/>
              <a:buFont typeface="Arial"/>
              <a:buNone/>
            </a:pPr>
            <a:r>
              <a:rPr lang="en" sz="1800">
                <a:solidFill>
                  <a:schemeClr val="dk1"/>
                </a:solidFill>
                <a:latin typeface="Roboto"/>
                <a:ea typeface="Roboto"/>
                <a:cs typeface="Roboto"/>
                <a:sym typeface="Roboto"/>
              </a:rPr>
              <a:t>In this activity, you will build an SVM classifier to predict if an office space is occupied for a set of input features.</a:t>
            </a:r>
            <a:endParaRPr/>
          </a:p>
        </p:txBody>
      </p:sp>
      <p:sp>
        <p:nvSpPr>
          <p:cNvPr id="1886" name="Google Shape;1886;p12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6" name="Google Shape;1436;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2" name="Google Shape;1892;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98" name="Google Shape;1898;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04" name="Google Shape;1904;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05" name="Google Shape;1905;p12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124"/>
          <p:cNvSpPr/>
          <p:nvPr/>
        </p:nvSpPr>
        <p:spPr>
          <a:xfrm>
            <a:off x="3061975" y="1409700"/>
            <a:ext cx="5807700" cy="3381300"/>
          </a:xfrm>
          <a:prstGeom prst="roundRect">
            <a:avLst>
              <a:gd fmla="val 3530" name="adj"/>
            </a:avLst>
          </a:prstGeom>
          <a:solidFill>
            <a:srgbClr val="F2F5F9"/>
          </a:solidFill>
          <a:ln cap="flat" cmpd="sng" w="9525">
            <a:solidFill>
              <a:srgbClr val="9E9E9E"/>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2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Decision Trees</a:t>
            </a:r>
            <a:endParaRPr/>
          </a:p>
        </p:txBody>
      </p:sp>
      <p:sp>
        <p:nvSpPr>
          <p:cNvPr id="1912" name="Google Shape;1912;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3" name="Google Shape;1913;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4" name="Google Shape;1914;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Trees are a</a:t>
            </a:r>
            <a:r>
              <a:rPr lang="en"/>
              <a:t> family of supervised learning models that provides an alternative to logistic regression and SVMs.  </a:t>
            </a:r>
            <a:endParaRPr/>
          </a:p>
        </p:txBody>
      </p:sp>
      <p:sp>
        <p:nvSpPr>
          <p:cNvPr id="1915" name="Google Shape;1915;p124"/>
          <p:cNvSpPr/>
          <p:nvPr/>
        </p:nvSpPr>
        <p:spPr>
          <a:xfrm>
            <a:off x="3567802" y="2401051"/>
            <a:ext cx="1574100" cy="384900"/>
          </a:xfrm>
          <a:prstGeom prst="roundRect">
            <a:avLst>
              <a:gd fmla="val 1010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Branch</a:t>
            </a:r>
            <a:endParaRPr b="1" sz="1600">
              <a:solidFill>
                <a:schemeClr val="lt1"/>
              </a:solidFill>
              <a:latin typeface="Roboto"/>
              <a:ea typeface="Roboto"/>
              <a:cs typeface="Roboto"/>
              <a:sym typeface="Roboto"/>
            </a:endParaRPr>
          </a:p>
        </p:txBody>
      </p:sp>
      <p:sp>
        <p:nvSpPr>
          <p:cNvPr id="1916" name="Google Shape;1916;p124"/>
          <p:cNvSpPr/>
          <p:nvPr/>
        </p:nvSpPr>
        <p:spPr>
          <a:xfrm>
            <a:off x="4748507" y="1598425"/>
            <a:ext cx="1574100" cy="384900"/>
          </a:xfrm>
          <a:prstGeom prst="roundRect">
            <a:avLst>
              <a:gd fmla="val 10106"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Root</a:t>
            </a:r>
            <a:endParaRPr b="1" sz="1600">
              <a:solidFill>
                <a:schemeClr val="lt1"/>
              </a:solidFill>
              <a:latin typeface="Roboto"/>
              <a:ea typeface="Roboto"/>
              <a:cs typeface="Roboto"/>
              <a:sym typeface="Roboto"/>
            </a:endParaRPr>
          </a:p>
        </p:txBody>
      </p:sp>
      <p:sp>
        <p:nvSpPr>
          <p:cNvPr id="1917" name="Google Shape;1917;p124"/>
          <p:cNvSpPr/>
          <p:nvPr/>
        </p:nvSpPr>
        <p:spPr>
          <a:xfrm>
            <a:off x="5874190" y="2401051"/>
            <a:ext cx="1574100" cy="384900"/>
          </a:xfrm>
          <a:prstGeom prst="roundRect">
            <a:avLst>
              <a:gd fmla="val 1010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Branch</a:t>
            </a:r>
            <a:endParaRPr b="1" sz="1600">
              <a:solidFill>
                <a:schemeClr val="lt1"/>
              </a:solidFill>
              <a:latin typeface="Roboto"/>
              <a:ea typeface="Roboto"/>
              <a:cs typeface="Roboto"/>
              <a:sym typeface="Roboto"/>
            </a:endParaRPr>
          </a:p>
        </p:txBody>
      </p:sp>
      <p:sp>
        <p:nvSpPr>
          <p:cNvPr id="1918" name="Google Shape;1918;p124"/>
          <p:cNvSpPr/>
          <p:nvPr/>
        </p:nvSpPr>
        <p:spPr>
          <a:xfrm>
            <a:off x="6908624" y="3286912"/>
            <a:ext cx="1574100" cy="384900"/>
          </a:xfrm>
          <a:prstGeom prst="roundRect">
            <a:avLst>
              <a:gd fmla="val 1010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Branch</a:t>
            </a:r>
            <a:endParaRPr b="1" sz="1600">
              <a:solidFill>
                <a:schemeClr val="lt1"/>
              </a:solidFill>
              <a:latin typeface="Roboto"/>
              <a:ea typeface="Roboto"/>
              <a:cs typeface="Roboto"/>
              <a:sym typeface="Roboto"/>
            </a:endParaRPr>
          </a:p>
        </p:txBody>
      </p:sp>
      <p:sp>
        <p:nvSpPr>
          <p:cNvPr id="1919" name="Google Shape;1919;p124"/>
          <p:cNvSpPr/>
          <p:nvPr/>
        </p:nvSpPr>
        <p:spPr>
          <a:xfrm>
            <a:off x="3321175" y="3209949"/>
            <a:ext cx="964615" cy="566048"/>
          </a:xfrm>
          <a:custGeom>
            <a:rect b="b" l="l" r="r" t="t"/>
            <a:pathLst>
              <a:path extrusionOk="0" h="20522" w="20711">
                <a:moveTo>
                  <a:pt x="20399" y="9547"/>
                </a:moveTo>
                <a:cubicBezTo>
                  <a:pt x="20678" y="9582"/>
                  <a:pt x="20817" y="10216"/>
                  <a:pt x="20618" y="10569"/>
                </a:cubicBezTo>
                <a:cubicBezTo>
                  <a:pt x="20021" y="11626"/>
                  <a:pt x="19642" y="12225"/>
                  <a:pt x="19284" y="12824"/>
                </a:cubicBezTo>
                <a:cubicBezTo>
                  <a:pt x="18567" y="13987"/>
                  <a:pt x="17751" y="15008"/>
                  <a:pt x="16955" y="15925"/>
                </a:cubicBezTo>
                <a:cubicBezTo>
                  <a:pt x="13630" y="19554"/>
                  <a:pt x="9410" y="21351"/>
                  <a:pt x="5528" y="20153"/>
                </a:cubicBezTo>
                <a:cubicBezTo>
                  <a:pt x="3119" y="19413"/>
                  <a:pt x="650" y="16911"/>
                  <a:pt x="113" y="12401"/>
                </a:cubicBezTo>
                <a:cubicBezTo>
                  <a:pt x="-783" y="4825"/>
                  <a:pt x="3856" y="421"/>
                  <a:pt x="7479" y="33"/>
                </a:cubicBezTo>
                <a:cubicBezTo>
                  <a:pt x="9888" y="-249"/>
                  <a:pt x="12177" y="1301"/>
                  <a:pt x="14028" y="3979"/>
                </a:cubicBezTo>
                <a:cubicBezTo>
                  <a:pt x="15880" y="6622"/>
                  <a:pt x="18189" y="9194"/>
                  <a:pt x="20399" y="9547"/>
                </a:cubicBezTo>
                <a:close/>
              </a:path>
            </a:pathLst>
          </a:custGeom>
          <a:solidFill>
            <a:srgbClr val="9EE244"/>
          </a:solidFill>
          <a:ln>
            <a:noFill/>
          </a:ln>
        </p:spPr>
        <p:txBody>
          <a:bodyPr anchorCtr="0" anchor="ctr" bIns="38100" lIns="38100" spcFirstLastPara="1" rIns="311725" wrap="square" tIns="38100">
            <a:noAutofit/>
          </a:bodyPr>
          <a:lstStyle/>
          <a:p>
            <a:pPr indent="0" lvl="0" marL="0" marR="0" rtl="0" algn="ctr">
              <a:spcBef>
                <a:spcPts val="0"/>
              </a:spcBef>
              <a:spcAft>
                <a:spcPts val="0"/>
              </a:spcAft>
              <a:buNone/>
            </a:pPr>
            <a:r>
              <a:rPr lang="en">
                <a:latin typeface="Roboto Medium"/>
                <a:ea typeface="Roboto Medium"/>
                <a:cs typeface="Roboto Medium"/>
                <a:sym typeface="Roboto Medium"/>
              </a:rPr>
              <a:t>Leaf Node</a:t>
            </a:r>
            <a:endParaRPr>
              <a:solidFill>
                <a:srgbClr val="000000"/>
              </a:solidFill>
              <a:latin typeface="Roboto Medium"/>
              <a:ea typeface="Roboto Medium"/>
              <a:cs typeface="Roboto Medium"/>
              <a:sym typeface="Roboto Medium"/>
            </a:endParaRPr>
          </a:p>
        </p:txBody>
      </p:sp>
      <p:sp>
        <p:nvSpPr>
          <p:cNvPr id="1920" name="Google Shape;1920;p124"/>
          <p:cNvSpPr/>
          <p:nvPr/>
        </p:nvSpPr>
        <p:spPr>
          <a:xfrm>
            <a:off x="4423880" y="3209949"/>
            <a:ext cx="964615" cy="566048"/>
          </a:xfrm>
          <a:custGeom>
            <a:rect b="b" l="l" r="r" t="t"/>
            <a:pathLst>
              <a:path extrusionOk="0" h="20522" w="20711">
                <a:moveTo>
                  <a:pt x="20399" y="9547"/>
                </a:moveTo>
                <a:cubicBezTo>
                  <a:pt x="20678" y="9582"/>
                  <a:pt x="20817" y="10216"/>
                  <a:pt x="20618" y="10569"/>
                </a:cubicBezTo>
                <a:cubicBezTo>
                  <a:pt x="20021" y="11626"/>
                  <a:pt x="19642" y="12225"/>
                  <a:pt x="19284" y="12824"/>
                </a:cubicBezTo>
                <a:cubicBezTo>
                  <a:pt x="18567" y="13987"/>
                  <a:pt x="17751" y="15008"/>
                  <a:pt x="16955" y="15925"/>
                </a:cubicBezTo>
                <a:cubicBezTo>
                  <a:pt x="13630" y="19554"/>
                  <a:pt x="9410" y="21351"/>
                  <a:pt x="5528" y="20153"/>
                </a:cubicBezTo>
                <a:cubicBezTo>
                  <a:pt x="3119" y="19413"/>
                  <a:pt x="650" y="16911"/>
                  <a:pt x="113" y="12401"/>
                </a:cubicBezTo>
                <a:cubicBezTo>
                  <a:pt x="-783" y="4825"/>
                  <a:pt x="3856" y="421"/>
                  <a:pt x="7479" y="33"/>
                </a:cubicBezTo>
                <a:cubicBezTo>
                  <a:pt x="9888" y="-249"/>
                  <a:pt x="12177" y="1301"/>
                  <a:pt x="14028" y="3979"/>
                </a:cubicBezTo>
                <a:cubicBezTo>
                  <a:pt x="15880" y="6622"/>
                  <a:pt x="18189" y="9194"/>
                  <a:pt x="20399" y="9547"/>
                </a:cubicBezTo>
                <a:close/>
              </a:path>
            </a:pathLst>
          </a:custGeom>
          <a:solidFill>
            <a:srgbClr val="9EE244"/>
          </a:solidFill>
          <a:ln>
            <a:noFill/>
          </a:ln>
        </p:spPr>
        <p:txBody>
          <a:bodyPr anchorCtr="0" anchor="ctr" bIns="38100" lIns="38100" spcFirstLastPara="1" rIns="311725" wrap="square" tIns="38100">
            <a:noAutofit/>
          </a:bodyPr>
          <a:lstStyle/>
          <a:p>
            <a:pPr indent="0" lvl="0" marL="0" marR="0" rtl="0" algn="ctr">
              <a:spcBef>
                <a:spcPts val="0"/>
              </a:spcBef>
              <a:spcAft>
                <a:spcPts val="0"/>
              </a:spcAft>
              <a:buNone/>
            </a:pPr>
            <a:r>
              <a:rPr lang="en">
                <a:latin typeface="Roboto Medium"/>
                <a:ea typeface="Roboto Medium"/>
                <a:cs typeface="Roboto Medium"/>
                <a:sym typeface="Roboto Medium"/>
              </a:rPr>
              <a:t>Leaf Node</a:t>
            </a:r>
            <a:endParaRPr>
              <a:solidFill>
                <a:srgbClr val="000000"/>
              </a:solidFill>
              <a:latin typeface="Roboto Medium"/>
              <a:ea typeface="Roboto Medium"/>
              <a:cs typeface="Roboto Medium"/>
              <a:sym typeface="Roboto Medium"/>
            </a:endParaRPr>
          </a:p>
        </p:txBody>
      </p:sp>
      <p:sp>
        <p:nvSpPr>
          <p:cNvPr id="1921" name="Google Shape;1921;p124"/>
          <p:cNvSpPr/>
          <p:nvPr/>
        </p:nvSpPr>
        <p:spPr>
          <a:xfrm>
            <a:off x="5723842" y="3203654"/>
            <a:ext cx="964615" cy="566048"/>
          </a:xfrm>
          <a:custGeom>
            <a:rect b="b" l="l" r="r" t="t"/>
            <a:pathLst>
              <a:path extrusionOk="0" h="20522" w="20711">
                <a:moveTo>
                  <a:pt x="20399" y="9547"/>
                </a:moveTo>
                <a:cubicBezTo>
                  <a:pt x="20678" y="9582"/>
                  <a:pt x="20817" y="10216"/>
                  <a:pt x="20618" y="10569"/>
                </a:cubicBezTo>
                <a:cubicBezTo>
                  <a:pt x="20021" y="11626"/>
                  <a:pt x="19642" y="12225"/>
                  <a:pt x="19284" y="12824"/>
                </a:cubicBezTo>
                <a:cubicBezTo>
                  <a:pt x="18567" y="13987"/>
                  <a:pt x="17751" y="15008"/>
                  <a:pt x="16955" y="15925"/>
                </a:cubicBezTo>
                <a:cubicBezTo>
                  <a:pt x="13630" y="19554"/>
                  <a:pt x="9410" y="21351"/>
                  <a:pt x="5528" y="20153"/>
                </a:cubicBezTo>
                <a:cubicBezTo>
                  <a:pt x="3119" y="19413"/>
                  <a:pt x="650" y="16911"/>
                  <a:pt x="113" y="12401"/>
                </a:cubicBezTo>
                <a:cubicBezTo>
                  <a:pt x="-783" y="4825"/>
                  <a:pt x="3856" y="421"/>
                  <a:pt x="7479" y="33"/>
                </a:cubicBezTo>
                <a:cubicBezTo>
                  <a:pt x="9888" y="-249"/>
                  <a:pt x="12177" y="1301"/>
                  <a:pt x="14028" y="3979"/>
                </a:cubicBezTo>
                <a:cubicBezTo>
                  <a:pt x="15880" y="6622"/>
                  <a:pt x="18189" y="9194"/>
                  <a:pt x="20399" y="9547"/>
                </a:cubicBezTo>
                <a:close/>
              </a:path>
            </a:pathLst>
          </a:custGeom>
          <a:solidFill>
            <a:srgbClr val="9EE244"/>
          </a:solidFill>
          <a:ln>
            <a:noFill/>
          </a:ln>
        </p:spPr>
        <p:txBody>
          <a:bodyPr anchorCtr="0" anchor="ctr" bIns="38100" lIns="38100" spcFirstLastPara="1" rIns="311725" wrap="square" tIns="38100">
            <a:noAutofit/>
          </a:bodyPr>
          <a:lstStyle/>
          <a:p>
            <a:pPr indent="0" lvl="0" marL="0" marR="0" rtl="0" algn="ctr">
              <a:spcBef>
                <a:spcPts val="0"/>
              </a:spcBef>
              <a:spcAft>
                <a:spcPts val="0"/>
              </a:spcAft>
              <a:buNone/>
            </a:pPr>
            <a:r>
              <a:rPr lang="en">
                <a:latin typeface="Roboto Medium"/>
                <a:ea typeface="Roboto Medium"/>
                <a:cs typeface="Roboto Medium"/>
                <a:sym typeface="Roboto Medium"/>
              </a:rPr>
              <a:t>Leaf Node</a:t>
            </a:r>
            <a:endParaRPr>
              <a:solidFill>
                <a:srgbClr val="000000"/>
              </a:solidFill>
              <a:latin typeface="Roboto Medium"/>
              <a:ea typeface="Roboto Medium"/>
              <a:cs typeface="Roboto Medium"/>
              <a:sym typeface="Roboto Medium"/>
            </a:endParaRPr>
          </a:p>
        </p:txBody>
      </p:sp>
      <p:sp>
        <p:nvSpPr>
          <p:cNvPr id="1922" name="Google Shape;1922;p124"/>
          <p:cNvSpPr/>
          <p:nvPr/>
        </p:nvSpPr>
        <p:spPr>
          <a:xfrm>
            <a:off x="6407618" y="4088104"/>
            <a:ext cx="964615" cy="566048"/>
          </a:xfrm>
          <a:custGeom>
            <a:rect b="b" l="l" r="r" t="t"/>
            <a:pathLst>
              <a:path extrusionOk="0" h="20522" w="20711">
                <a:moveTo>
                  <a:pt x="20399" y="9547"/>
                </a:moveTo>
                <a:cubicBezTo>
                  <a:pt x="20678" y="9582"/>
                  <a:pt x="20817" y="10216"/>
                  <a:pt x="20618" y="10569"/>
                </a:cubicBezTo>
                <a:cubicBezTo>
                  <a:pt x="20021" y="11626"/>
                  <a:pt x="19642" y="12225"/>
                  <a:pt x="19284" y="12824"/>
                </a:cubicBezTo>
                <a:cubicBezTo>
                  <a:pt x="18567" y="13987"/>
                  <a:pt x="17751" y="15008"/>
                  <a:pt x="16955" y="15925"/>
                </a:cubicBezTo>
                <a:cubicBezTo>
                  <a:pt x="13630" y="19554"/>
                  <a:pt x="9410" y="21351"/>
                  <a:pt x="5528" y="20153"/>
                </a:cubicBezTo>
                <a:cubicBezTo>
                  <a:pt x="3119" y="19413"/>
                  <a:pt x="650" y="16911"/>
                  <a:pt x="113" y="12401"/>
                </a:cubicBezTo>
                <a:cubicBezTo>
                  <a:pt x="-783" y="4825"/>
                  <a:pt x="3856" y="421"/>
                  <a:pt x="7479" y="33"/>
                </a:cubicBezTo>
                <a:cubicBezTo>
                  <a:pt x="9888" y="-249"/>
                  <a:pt x="12177" y="1301"/>
                  <a:pt x="14028" y="3979"/>
                </a:cubicBezTo>
                <a:cubicBezTo>
                  <a:pt x="15880" y="6622"/>
                  <a:pt x="18189" y="9194"/>
                  <a:pt x="20399" y="9547"/>
                </a:cubicBezTo>
                <a:close/>
              </a:path>
            </a:pathLst>
          </a:custGeom>
          <a:solidFill>
            <a:srgbClr val="9EE244"/>
          </a:solidFill>
          <a:ln>
            <a:noFill/>
          </a:ln>
        </p:spPr>
        <p:txBody>
          <a:bodyPr anchorCtr="0" anchor="ctr" bIns="38100" lIns="38100" spcFirstLastPara="1" rIns="311725" wrap="square" tIns="38100">
            <a:noAutofit/>
          </a:bodyPr>
          <a:lstStyle/>
          <a:p>
            <a:pPr indent="0" lvl="0" marL="0" marR="0" rtl="0" algn="ctr">
              <a:spcBef>
                <a:spcPts val="0"/>
              </a:spcBef>
              <a:spcAft>
                <a:spcPts val="0"/>
              </a:spcAft>
              <a:buNone/>
            </a:pPr>
            <a:r>
              <a:rPr lang="en">
                <a:latin typeface="Roboto Medium"/>
                <a:ea typeface="Roboto Medium"/>
                <a:cs typeface="Roboto Medium"/>
                <a:sym typeface="Roboto Medium"/>
              </a:rPr>
              <a:t>Leaf Node</a:t>
            </a:r>
            <a:endParaRPr>
              <a:solidFill>
                <a:srgbClr val="000000"/>
              </a:solidFill>
              <a:latin typeface="Roboto Medium"/>
              <a:ea typeface="Roboto Medium"/>
              <a:cs typeface="Roboto Medium"/>
              <a:sym typeface="Roboto Medium"/>
            </a:endParaRPr>
          </a:p>
        </p:txBody>
      </p:sp>
      <p:sp>
        <p:nvSpPr>
          <p:cNvPr id="1923" name="Google Shape;1923;p124"/>
          <p:cNvSpPr/>
          <p:nvPr/>
        </p:nvSpPr>
        <p:spPr>
          <a:xfrm>
            <a:off x="7659985" y="4088104"/>
            <a:ext cx="964615" cy="566048"/>
          </a:xfrm>
          <a:custGeom>
            <a:rect b="b" l="l" r="r" t="t"/>
            <a:pathLst>
              <a:path extrusionOk="0" h="20522" w="20711">
                <a:moveTo>
                  <a:pt x="20399" y="9547"/>
                </a:moveTo>
                <a:cubicBezTo>
                  <a:pt x="20678" y="9582"/>
                  <a:pt x="20817" y="10216"/>
                  <a:pt x="20618" y="10569"/>
                </a:cubicBezTo>
                <a:cubicBezTo>
                  <a:pt x="20021" y="11626"/>
                  <a:pt x="19642" y="12225"/>
                  <a:pt x="19284" y="12824"/>
                </a:cubicBezTo>
                <a:cubicBezTo>
                  <a:pt x="18567" y="13987"/>
                  <a:pt x="17751" y="15008"/>
                  <a:pt x="16955" y="15925"/>
                </a:cubicBezTo>
                <a:cubicBezTo>
                  <a:pt x="13630" y="19554"/>
                  <a:pt x="9410" y="21351"/>
                  <a:pt x="5528" y="20153"/>
                </a:cubicBezTo>
                <a:cubicBezTo>
                  <a:pt x="3119" y="19413"/>
                  <a:pt x="650" y="16911"/>
                  <a:pt x="113" y="12401"/>
                </a:cubicBezTo>
                <a:cubicBezTo>
                  <a:pt x="-783" y="4825"/>
                  <a:pt x="3856" y="421"/>
                  <a:pt x="7479" y="33"/>
                </a:cubicBezTo>
                <a:cubicBezTo>
                  <a:pt x="9888" y="-249"/>
                  <a:pt x="12177" y="1301"/>
                  <a:pt x="14028" y="3979"/>
                </a:cubicBezTo>
                <a:cubicBezTo>
                  <a:pt x="15880" y="6622"/>
                  <a:pt x="18189" y="9194"/>
                  <a:pt x="20399" y="9547"/>
                </a:cubicBezTo>
                <a:close/>
              </a:path>
            </a:pathLst>
          </a:custGeom>
          <a:solidFill>
            <a:srgbClr val="9EE244"/>
          </a:solidFill>
          <a:ln>
            <a:noFill/>
          </a:ln>
        </p:spPr>
        <p:txBody>
          <a:bodyPr anchorCtr="0" anchor="ctr" bIns="38100" lIns="38100" spcFirstLastPara="1" rIns="311725" wrap="square" tIns="38100">
            <a:noAutofit/>
          </a:bodyPr>
          <a:lstStyle/>
          <a:p>
            <a:pPr indent="0" lvl="0" marL="0" marR="0" rtl="0" algn="ctr">
              <a:spcBef>
                <a:spcPts val="0"/>
              </a:spcBef>
              <a:spcAft>
                <a:spcPts val="0"/>
              </a:spcAft>
              <a:buNone/>
            </a:pPr>
            <a:r>
              <a:rPr lang="en">
                <a:latin typeface="Roboto Medium"/>
                <a:ea typeface="Roboto Medium"/>
                <a:cs typeface="Roboto Medium"/>
                <a:sym typeface="Roboto Medium"/>
              </a:rPr>
              <a:t>Leaf Node</a:t>
            </a:r>
            <a:endParaRPr>
              <a:solidFill>
                <a:srgbClr val="000000"/>
              </a:solidFill>
              <a:latin typeface="Roboto Medium"/>
              <a:ea typeface="Roboto Medium"/>
              <a:cs typeface="Roboto Medium"/>
              <a:sym typeface="Roboto Medium"/>
            </a:endParaRPr>
          </a:p>
        </p:txBody>
      </p:sp>
      <p:grpSp>
        <p:nvGrpSpPr>
          <p:cNvPr id="1924" name="Google Shape;1924;p124"/>
          <p:cNvGrpSpPr/>
          <p:nvPr/>
        </p:nvGrpSpPr>
        <p:grpSpPr>
          <a:xfrm>
            <a:off x="3707762" y="2785951"/>
            <a:ext cx="1108793" cy="424041"/>
            <a:chOff x="2519275" y="2840481"/>
            <a:chExt cx="1162500" cy="444581"/>
          </a:xfrm>
        </p:grpSpPr>
        <p:cxnSp>
          <p:nvCxnSpPr>
            <p:cNvPr id="1925" name="Google Shape;1925;p124"/>
            <p:cNvCxnSpPr>
              <a:stCxn id="1915" idx="2"/>
            </p:cNvCxnSpPr>
            <p:nvPr/>
          </p:nvCxnSpPr>
          <p:spPr>
            <a:xfrm>
              <a:off x="3197709" y="2840481"/>
              <a:ext cx="0" cy="246600"/>
            </a:xfrm>
            <a:prstGeom prst="straightConnector1">
              <a:avLst/>
            </a:prstGeom>
            <a:noFill/>
            <a:ln cap="flat" cmpd="sng" w="9525">
              <a:solidFill>
                <a:schemeClr val="dk2"/>
              </a:solidFill>
              <a:prstDash val="solid"/>
              <a:round/>
              <a:headEnd len="med" w="med" type="none"/>
              <a:tailEnd len="med" w="med" type="none"/>
            </a:ln>
          </p:spPr>
        </p:cxnSp>
        <p:cxnSp>
          <p:nvCxnSpPr>
            <p:cNvPr id="1926" name="Google Shape;1926;p124"/>
            <p:cNvCxnSpPr/>
            <p:nvPr/>
          </p:nvCxnSpPr>
          <p:spPr>
            <a:xfrm>
              <a:off x="2519275" y="3086100"/>
              <a:ext cx="1162500" cy="0"/>
            </a:xfrm>
            <a:prstGeom prst="straightConnector1">
              <a:avLst/>
            </a:prstGeom>
            <a:noFill/>
            <a:ln cap="flat" cmpd="sng" w="9525">
              <a:solidFill>
                <a:schemeClr val="dk2"/>
              </a:solidFill>
              <a:prstDash val="solid"/>
              <a:round/>
              <a:headEnd len="med" w="med" type="none"/>
              <a:tailEnd len="med" w="med" type="none"/>
            </a:ln>
          </p:spPr>
        </p:cxnSp>
        <p:cxnSp>
          <p:nvCxnSpPr>
            <p:cNvPr id="1927" name="Google Shape;1927;p124"/>
            <p:cNvCxnSpPr/>
            <p:nvPr/>
          </p:nvCxnSpPr>
          <p:spPr>
            <a:xfrm>
              <a:off x="2523100" y="3081362"/>
              <a:ext cx="0" cy="203700"/>
            </a:xfrm>
            <a:prstGeom prst="straightConnector1">
              <a:avLst/>
            </a:prstGeom>
            <a:noFill/>
            <a:ln cap="flat" cmpd="sng" w="9525">
              <a:solidFill>
                <a:schemeClr val="dk2"/>
              </a:solidFill>
              <a:prstDash val="solid"/>
              <a:round/>
              <a:headEnd len="med" w="med" type="none"/>
              <a:tailEnd len="med" w="med" type="triangle"/>
            </a:ln>
          </p:spPr>
        </p:cxnSp>
        <p:cxnSp>
          <p:nvCxnSpPr>
            <p:cNvPr id="1928" name="Google Shape;1928;p124"/>
            <p:cNvCxnSpPr/>
            <p:nvPr/>
          </p:nvCxnSpPr>
          <p:spPr>
            <a:xfrm>
              <a:off x="3678500" y="3081362"/>
              <a:ext cx="0" cy="203700"/>
            </a:xfrm>
            <a:prstGeom prst="straightConnector1">
              <a:avLst/>
            </a:prstGeom>
            <a:noFill/>
            <a:ln cap="flat" cmpd="sng" w="9525">
              <a:solidFill>
                <a:schemeClr val="dk2"/>
              </a:solidFill>
              <a:prstDash val="solid"/>
              <a:round/>
              <a:headEnd len="med" w="med" type="none"/>
              <a:tailEnd len="med" w="med" type="triangle"/>
            </a:ln>
          </p:spPr>
        </p:cxnSp>
      </p:grpSp>
      <p:grpSp>
        <p:nvGrpSpPr>
          <p:cNvPr id="1929" name="Google Shape;1929;p124"/>
          <p:cNvGrpSpPr/>
          <p:nvPr/>
        </p:nvGrpSpPr>
        <p:grpSpPr>
          <a:xfrm>
            <a:off x="4358897" y="1983307"/>
            <a:ext cx="2353068" cy="424059"/>
            <a:chOff x="2597550" y="2840462"/>
            <a:chExt cx="1200300" cy="444600"/>
          </a:xfrm>
        </p:grpSpPr>
        <p:cxnSp>
          <p:nvCxnSpPr>
            <p:cNvPr id="1930" name="Google Shape;1930;p124"/>
            <p:cNvCxnSpPr/>
            <p:nvPr/>
          </p:nvCxnSpPr>
          <p:spPr>
            <a:xfrm>
              <a:off x="3197700" y="2840462"/>
              <a:ext cx="0" cy="246600"/>
            </a:xfrm>
            <a:prstGeom prst="straightConnector1">
              <a:avLst/>
            </a:prstGeom>
            <a:noFill/>
            <a:ln cap="flat" cmpd="sng" w="9525">
              <a:solidFill>
                <a:schemeClr val="dk2"/>
              </a:solidFill>
              <a:prstDash val="solid"/>
              <a:round/>
              <a:headEnd len="med" w="med" type="none"/>
              <a:tailEnd len="med" w="med" type="none"/>
            </a:ln>
          </p:spPr>
        </p:cxnSp>
        <p:cxnSp>
          <p:nvCxnSpPr>
            <p:cNvPr id="1931" name="Google Shape;1931;p124"/>
            <p:cNvCxnSpPr/>
            <p:nvPr/>
          </p:nvCxnSpPr>
          <p:spPr>
            <a:xfrm>
              <a:off x="2597550" y="3086100"/>
              <a:ext cx="1200300" cy="0"/>
            </a:xfrm>
            <a:prstGeom prst="straightConnector1">
              <a:avLst/>
            </a:prstGeom>
            <a:noFill/>
            <a:ln cap="flat" cmpd="sng" w="9525">
              <a:solidFill>
                <a:schemeClr val="dk2"/>
              </a:solidFill>
              <a:prstDash val="solid"/>
              <a:round/>
              <a:headEnd len="med" w="med" type="none"/>
              <a:tailEnd len="med" w="med" type="none"/>
            </a:ln>
          </p:spPr>
        </p:cxnSp>
        <p:cxnSp>
          <p:nvCxnSpPr>
            <p:cNvPr id="1932" name="Google Shape;1932;p124"/>
            <p:cNvCxnSpPr/>
            <p:nvPr/>
          </p:nvCxnSpPr>
          <p:spPr>
            <a:xfrm>
              <a:off x="2597550" y="3081362"/>
              <a:ext cx="0" cy="203700"/>
            </a:xfrm>
            <a:prstGeom prst="straightConnector1">
              <a:avLst/>
            </a:prstGeom>
            <a:noFill/>
            <a:ln cap="flat" cmpd="sng" w="9525">
              <a:solidFill>
                <a:schemeClr val="dk2"/>
              </a:solidFill>
              <a:prstDash val="solid"/>
              <a:round/>
              <a:headEnd len="med" w="med" type="none"/>
              <a:tailEnd len="med" w="med" type="triangle"/>
            </a:ln>
          </p:spPr>
        </p:cxnSp>
        <p:cxnSp>
          <p:nvCxnSpPr>
            <p:cNvPr id="1933" name="Google Shape;1933;p124"/>
            <p:cNvCxnSpPr/>
            <p:nvPr/>
          </p:nvCxnSpPr>
          <p:spPr>
            <a:xfrm>
              <a:off x="3797850" y="3081362"/>
              <a:ext cx="0" cy="203700"/>
            </a:xfrm>
            <a:prstGeom prst="straightConnector1">
              <a:avLst/>
            </a:prstGeom>
            <a:noFill/>
            <a:ln cap="flat" cmpd="sng" w="9525">
              <a:solidFill>
                <a:schemeClr val="dk2"/>
              </a:solidFill>
              <a:prstDash val="solid"/>
              <a:round/>
              <a:headEnd len="med" w="med" type="none"/>
              <a:tailEnd len="med" w="med" type="triangle"/>
            </a:ln>
          </p:spPr>
        </p:cxnSp>
      </p:grpSp>
      <p:grpSp>
        <p:nvGrpSpPr>
          <p:cNvPr id="1934" name="Google Shape;1934;p124"/>
          <p:cNvGrpSpPr/>
          <p:nvPr/>
        </p:nvGrpSpPr>
        <p:grpSpPr>
          <a:xfrm>
            <a:off x="6098090" y="2785933"/>
            <a:ext cx="1597591" cy="499600"/>
            <a:chOff x="2597550" y="2840462"/>
            <a:chExt cx="1674975" cy="523800"/>
          </a:xfrm>
        </p:grpSpPr>
        <p:cxnSp>
          <p:nvCxnSpPr>
            <p:cNvPr id="1935" name="Google Shape;1935;p124"/>
            <p:cNvCxnSpPr/>
            <p:nvPr/>
          </p:nvCxnSpPr>
          <p:spPr>
            <a:xfrm>
              <a:off x="3197700" y="2840462"/>
              <a:ext cx="0" cy="246600"/>
            </a:xfrm>
            <a:prstGeom prst="straightConnector1">
              <a:avLst/>
            </a:prstGeom>
            <a:noFill/>
            <a:ln cap="flat" cmpd="sng" w="9525">
              <a:solidFill>
                <a:schemeClr val="dk2"/>
              </a:solidFill>
              <a:prstDash val="solid"/>
              <a:round/>
              <a:headEnd len="med" w="med" type="none"/>
              <a:tailEnd len="med" w="med" type="none"/>
            </a:ln>
          </p:spPr>
        </p:cxnSp>
        <p:cxnSp>
          <p:nvCxnSpPr>
            <p:cNvPr id="1936" name="Google Shape;1936;p124"/>
            <p:cNvCxnSpPr/>
            <p:nvPr/>
          </p:nvCxnSpPr>
          <p:spPr>
            <a:xfrm>
              <a:off x="2597550" y="3086100"/>
              <a:ext cx="1670700" cy="0"/>
            </a:xfrm>
            <a:prstGeom prst="straightConnector1">
              <a:avLst/>
            </a:prstGeom>
            <a:noFill/>
            <a:ln cap="flat" cmpd="sng" w="9525">
              <a:solidFill>
                <a:schemeClr val="dk2"/>
              </a:solidFill>
              <a:prstDash val="solid"/>
              <a:round/>
              <a:headEnd len="med" w="med" type="none"/>
              <a:tailEnd len="med" w="med" type="none"/>
            </a:ln>
          </p:spPr>
        </p:cxnSp>
        <p:cxnSp>
          <p:nvCxnSpPr>
            <p:cNvPr id="1937" name="Google Shape;1937;p124"/>
            <p:cNvCxnSpPr/>
            <p:nvPr/>
          </p:nvCxnSpPr>
          <p:spPr>
            <a:xfrm>
              <a:off x="2597550" y="3081362"/>
              <a:ext cx="0" cy="203700"/>
            </a:xfrm>
            <a:prstGeom prst="straightConnector1">
              <a:avLst/>
            </a:prstGeom>
            <a:noFill/>
            <a:ln cap="flat" cmpd="sng" w="9525">
              <a:solidFill>
                <a:schemeClr val="dk2"/>
              </a:solidFill>
              <a:prstDash val="solid"/>
              <a:round/>
              <a:headEnd len="med" w="med" type="none"/>
              <a:tailEnd len="med" w="med" type="triangle"/>
            </a:ln>
          </p:spPr>
        </p:cxnSp>
        <p:cxnSp>
          <p:nvCxnSpPr>
            <p:cNvPr id="1938" name="Google Shape;1938;p124"/>
            <p:cNvCxnSpPr/>
            <p:nvPr/>
          </p:nvCxnSpPr>
          <p:spPr>
            <a:xfrm>
              <a:off x="4272525" y="3081362"/>
              <a:ext cx="0" cy="282900"/>
            </a:xfrm>
            <a:prstGeom prst="straightConnector1">
              <a:avLst/>
            </a:prstGeom>
            <a:noFill/>
            <a:ln cap="flat" cmpd="sng" w="9525">
              <a:solidFill>
                <a:schemeClr val="dk2"/>
              </a:solidFill>
              <a:prstDash val="solid"/>
              <a:round/>
              <a:headEnd len="med" w="med" type="none"/>
              <a:tailEnd len="med" w="med" type="triangle"/>
            </a:ln>
          </p:spPr>
        </p:cxnSp>
      </p:grpSp>
      <p:grpSp>
        <p:nvGrpSpPr>
          <p:cNvPr id="1939" name="Google Shape;1939;p124"/>
          <p:cNvGrpSpPr/>
          <p:nvPr/>
        </p:nvGrpSpPr>
        <p:grpSpPr>
          <a:xfrm>
            <a:off x="6755586" y="3671813"/>
            <a:ext cx="1249645" cy="424059"/>
            <a:chOff x="2208300" y="2840462"/>
            <a:chExt cx="1310175" cy="444600"/>
          </a:xfrm>
        </p:grpSpPr>
        <p:cxnSp>
          <p:nvCxnSpPr>
            <p:cNvPr id="1940" name="Google Shape;1940;p124"/>
            <p:cNvCxnSpPr/>
            <p:nvPr/>
          </p:nvCxnSpPr>
          <p:spPr>
            <a:xfrm>
              <a:off x="3197700" y="2840462"/>
              <a:ext cx="0" cy="246600"/>
            </a:xfrm>
            <a:prstGeom prst="straightConnector1">
              <a:avLst/>
            </a:prstGeom>
            <a:noFill/>
            <a:ln cap="flat" cmpd="sng" w="9525">
              <a:solidFill>
                <a:schemeClr val="dk2"/>
              </a:solidFill>
              <a:prstDash val="solid"/>
              <a:round/>
              <a:headEnd len="med" w="med" type="none"/>
              <a:tailEnd len="med" w="med" type="none"/>
            </a:ln>
          </p:spPr>
        </p:cxnSp>
        <p:cxnSp>
          <p:nvCxnSpPr>
            <p:cNvPr id="1941" name="Google Shape;1941;p124"/>
            <p:cNvCxnSpPr/>
            <p:nvPr/>
          </p:nvCxnSpPr>
          <p:spPr>
            <a:xfrm>
              <a:off x="2208300" y="3086100"/>
              <a:ext cx="1305900" cy="0"/>
            </a:xfrm>
            <a:prstGeom prst="straightConnector1">
              <a:avLst/>
            </a:prstGeom>
            <a:noFill/>
            <a:ln cap="flat" cmpd="sng" w="9525">
              <a:solidFill>
                <a:schemeClr val="dk2"/>
              </a:solidFill>
              <a:prstDash val="solid"/>
              <a:round/>
              <a:headEnd len="med" w="med" type="none"/>
              <a:tailEnd len="med" w="med" type="none"/>
            </a:ln>
          </p:spPr>
        </p:cxnSp>
        <p:cxnSp>
          <p:nvCxnSpPr>
            <p:cNvPr id="1942" name="Google Shape;1942;p124"/>
            <p:cNvCxnSpPr/>
            <p:nvPr/>
          </p:nvCxnSpPr>
          <p:spPr>
            <a:xfrm>
              <a:off x="2211813" y="3081362"/>
              <a:ext cx="0" cy="203700"/>
            </a:xfrm>
            <a:prstGeom prst="straightConnector1">
              <a:avLst/>
            </a:prstGeom>
            <a:noFill/>
            <a:ln cap="flat" cmpd="sng" w="9525">
              <a:solidFill>
                <a:schemeClr val="dk2"/>
              </a:solidFill>
              <a:prstDash val="solid"/>
              <a:round/>
              <a:headEnd len="med" w="med" type="none"/>
              <a:tailEnd len="med" w="med" type="triangle"/>
            </a:ln>
          </p:spPr>
        </p:cxnSp>
        <p:cxnSp>
          <p:nvCxnSpPr>
            <p:cNvPr id="1943" name="Google Shape;1943;p124"/>
            <p:cNvCxnSpPr/>
            <p:nvPr/>
          </p:nvCxnSpPr>
          <p:spPr>
            <a:xfrm>
              <a:off x="3518475" y="3081362"/>
              <a:ext cx="0" cy="195000"/>
            </a:xfrm>
            <a:prstGeom prst="straightConnector1">
              <a:avLst/>
            </a:prstGeom>
            <a:noFill/>
            <a:ln cap="flat" cmpd="sng" w="9525">
              <a:solidFill>
                <a:schemeClr val="dk2"/>
              </a:solidFill>
              <a:prstDash val="solid"/>
              <a:round/>
              <a:headEnd len="med" w="med" type="none"/>
              <a:tailEnd len="med" w="med" type="triangle"/>
            </a:ln>
          </p:spPr>
        </p:cxnSp>
      </p:grpSp>
      <p:sp>
        <p:nvSpPr>
          <p:cNvPr id="1944" name="Google Shape;1944;p124"/>
          <p:cNvSpPr txBox="1"/>
          <p:nvPr>
            <p:ph idx="3" type="body"/>
          </p:nvPr>
        </p:nvSpPr>
        <p:spPr>
          <a:xfrm>
            <a:off x="175" y="1466850"/>
            <a:ext cx="3152700" cy="1104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800">
                <a:solidFill>
                  <a:schemeClr val="dk1"/>
                </a:solidFill>
              </a:rPr>
              <a:t>First, we’ll look at the basic tree model called a </a:t>
            </a:r>
            <a:r>
              <a:rPr b="1" lang="en" sz="1800">
                <a:solidFill>
                  <a:schemeClr val="dk1"/>
                </a:solidFill>
                <a:highlight>
                  <a:srgbClr val="FFFF00"/>
                </a:highlight>
              </a:rPr>
              <a:t>decision tree</a:t>
            </a:r>
            <a:r>
              <a:rPr lang="en" sz="1800">
                <a:solidFill>
                  <a:schemeClr val="dk1"/>
                </a:solidFill>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1948" name="Shape 1948"/>
        <p:cNvGrpSpPr/>
        <p:nvPr/>
      </p:nvGrpSpPr>
      <p:grpSpPr>
        <a:xfrm>
          <a:off x="0" y="0"/>
          <a:ext cx="0" cy="0"/>
          <a:chOff x="0" y="0"/>
          <a:chExt cx="0" cy="0"/>
        </a:xfrm>
      </p:grpSpPr>
      <p:pic>
        <p:nvPicPr>
          <p:cNvPr id="1949" name="Google Shape;1949;p125"/>
          <p:cNvPicPr preferRelativeResize="0"/>
          <p:nvPr/>
        </p:nvPicPr>
        <p:blipFill rotWithShape="1">
          <a:blip r:embed="rId3">
            <a:alphaModFix/>
          </a:blip>
          <a:srcRect b="4991" l="6206" r="3590" t="2063"/>
          <a:stretch/>
        </p:blipFill>
        <p:spPr>
          <a:xfrm>
            <a:off x="-12125" y="0"/>
            <a:ext cx="9168599" cy="5143501"/>
          </a:xfrm>
          <a:prstGeom prst="rect">
            <a:avLst/>
          </a:prstGeom>
          <a:noFill/>
          <a:ln>
            <a:noFill/>
          </a:ln>
        </p:spPr>
      </p:pic>
      <p:sp>
        <p:nvSpPr>
          <p:cNvPr id="1950" name="Google Shape;1950;p12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Decision Trees</a:t>
            </a:r>
            <a:endParaRPr/>
          </a:p>
        </p:txBody>
      </p:sp>
      <p:sp>
        <p:nvSpPr>
          <p:cNvPr id="1951" name="Google Shape;1951;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logistic regression and support vector machines, decision trees are easy to audit, which is important for business applications. </a:t>
            </a:r>
            <a:endParaRPr/>
          </a:p>
        </p:txBody>
      </p:sp>
      <p:sp>
        <p:nvSpPr>
          <p:cNvPr id="1952" name="Google Shape;1952;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3" name="Google Shape;1953;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54" name="Google Shape;1954;p125"/>
          <p:cNvSpPr txBox="1"/>
          <p:nvPr>
            <p:ph idx="3" type="body"/>
          </p:nvPr>
        </p:nvSpPr>
        <p:spPr>
          <a:xfrm>
            <a:off x="175" y="1636225"/>
            <a:ext cx="5200500" cy="1954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600"/>
              <a:t>In other words, you can trace the decision logic throughout each step of the model to see </a:t>
            </a:r>
            <a:br>
              <a:rPr lang="en" sz="1600"/>
            </a:br>
            <a:r>
              <a:rPr lang="en" sz="1600"/>
              <a:t>how the model reached the final prediction. </a:t>
            </a:r>
            <a:endParaRPr sz="1600"/>
          </a:p>
          <a:p>
            <a:pPr indent="0" lvl="0" marL="0" rtl="0" algn="l">
              <a:spcBef>
                <a:spcPts val="1600"/>
              </a:spcBef>
              <a:spcAft>
                <a:spcPts val="0"/>
              </a:spcAft>
              <a:buClr>
                <a:schemeClr val="dk1"/>
              </a:buClr>
              <a:buSzPts val="1100"/>
              <a:buFont typeface="Arial"/>
              <a:buNone/>
            </a:pPr>
            <a:r>
              <a:rPr lang="en" sz="1600"/>
              <a:t>This may be critical if you need to justify a </a:t>
            </a:r>
            <a:br>
              <a:rPr lang="en" sz="1600"/>
            </a:br>
            <a:r>
              <a:rPr lang="en" sz="1600"/>
              <a:t>loan decision or other financial decision.</a:t>
            </a:r>
            <a:endParaRPr sz="1600"/>
          </a:p>
          <a:p>
            <a:pPr indent="0" lvl="0" marL="0" rtl="0" algn="l">
              <a:spcBef>
                <a:spcPts val="800"/>
              </a:spcBef>
              <a:spcAft>
                <a:spcPts val="800"/>
              </a:spcAft>
              <a:buNone/>
            </a:pPr>
            <a:r>
              <a:t/>
            </a:r>
            <a:endParaRPr sz="1600"/>
          </a:p>
        </p:txBody>
      </p:sp>
      <p:cxnSp>
        <p:nvCxnSpPr>
          <p:cNvPr id="1955" name="Google Shape;1955;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56" name="Google Shape;1956;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2" name="Google Shape;1962;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63" name="Google Shape;1963;p126"/>
          <p:cNvSpPr txBox="1"/>
          <p:nvPr>
            <p:ph type="title"/>
          </p:nvPr>
        </p:nvSpPr>
        <p:spPr>
          <a:xfrm>
            <a:off x="25" y="274800"/>
            <a:ext cx="8829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a:t>
            </a:r>
            <a:r>
              <a:rPr lang="en"/>
              <a:t>n contrast to linear models, tree-based algorithms can map </a:t>
            </a:r>
            <a:r>
              <a:rPr lang="en"/>
              <a:t>non-linear</a:t>
            </a:r>
            <a:r>
              <a:rPr lang="en"/>
              <a:t> relationships in data. </a:t>
            </a:r>
            <a:endParaRPr/>
          </a:p>
          <a:p>
            <a:pPr indent="0" lvl="0" marL="0" rtl="0" algn="l">
              <a:spcBef>
                <a:spcPts val="1000"/>
              </a:spcBef>
              <a:spcAft>
                <a:spcPts val="0"/>
              </a:spcAft>
              <a:buNone/>
            </a:pPr>
            <a:r>
              <a:rPr lang="en" sz="2800">
                <a:solidFill>
                  <a:srgbClr val="00C8E9"/>
                </a:solidFill>
              </a:rPr>
              <a:t>This is an important advantage of using trees.</a:t>
            </a:r>
            <a:endParaRPr sz="2800">
              <a:solidFill>
                <a:srgbClr val="00C8E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Linear vs. Non-</a:t>
            </a:r>
            <a:r>
              <a:rPr lang="en">
                <a:solidFill>
                  <a:schemeClr val="dk1"/>
                </a:solidFill>
              </a:rPr>
              <a:t>L</a:t>
            </a:r>
            <a:r>
              <a:rPr lang="en">
                <a:solidFill>
                  <a:schemeClr val="dk1"/>
                </a:solidFill>
              </a:rPr>
              <a:t>inear Models</a:t>
            </a:r>
            <a:endParaRPr>
              <a:solidFill>
                <a:schemeClr val="dk1"/>
              </a:solidFill>
            </a:endParaRPr>
          </a:p>
          <a:p>
            <a:pPr indent="0" lvl="0" marL="0" rtl="0" algn="l">
              <a:spcBef>
                <a:spcPts val="0"/>
              </a:spcBef>
              <a:spcAft>
                <a:spcPts val="0"/>
              </a:spcAft>
              <a:buNone/>
            </a:pPr>
            <a:r>
              <a:t/>
            </a:r>
            <a:endParaRPr/>
          </a:p>
        </p:txBody>
      </p:sp>
      <p:sp>
        <p:nvSpPr>
          <p:cNvPr id="1969" name="Google Shape;1969;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linear models, the relationship among input variables can be represented </a:t>
            </a:r>
            <a:br>
              <a:rPr lang="en">
                <a:solidFill>
                  <a:schemeClr val="dk1"/>
                </a:solidFill>
              </a:rPr>
            </a:br>
            <a:r>
              <a:rPr lang="en">
                <a:solidFill>
                  <a:schemeClr val="dk1"/>
                </a:solidFill>
              </a:rPr>
              <a:t>as a straight line, while non-linear models have a different shape.</a:t>
            </a:r>
            <a:endParaRPr/>
          </a:p>
        </p:txBody>
      </p:sp>
      <p:sp>
        <p:nvSpPr>
          <p:cNvPr id="1970" name="Google Shape;1970;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71" name="Google Shape;1971;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972" name="Google Shape;1972;p127"/>
          <p:cNvGrpSpPr/>
          <p:nvPr/>
        </p:nvGrpSpPr>
        <p:grpSpPr>
          <a:xfrm>
            <a:off x="357777" y="2341853"/>
            <a:ext cx="2489112" cy="1241904"/>
            <a:chOff x="441250" y="1955388"/>
            <a:chExt cx="2709975" cy="1352100"/>
          </a:xfrm>
        </p:grpSpPr>
        <p:sp>
          <p:nvSpPr>
            <p:cNvPr id="1973" name="Google Shape;1973;p127"/>
            <p:cNvSpPr/>
            <p:nvPr/>
          </p:nvSpPr>
          <p:spPr>
            <a:xfrm>
              <a:off x="445225" y="1955388"/>
              <a:ext cx="2706000" cy="135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4" name="Google Shape;1974;p127"/>
            <p:cNvCxnSpPr/>
            <p:nvPr/>
          </p:nvCxnSpPr>
          <p:spPr>
            <a:xfrm flipH="1" rot="10800000">
              <a:off x="441250" y="2114713"/>
              <a:ext cx="2706000" cy="990300"/>
            </a:xfrm>
            <a:prstGeom prst="straightConnector1">
              <a:avLst/>
            </a:prstGeom>
            <a:noFill/>
            <a:ln cap="flat" cmpd="sng" w="28575">
              <a:solidFill>
                <a:srgbClr val="4A86E8"/>
              </a:solidFill>
              <a:prstDash val="solid"/>
              <a:round/>
              <a:headEnd len="med" w="med" type="none"/>
              <a:tailEnd len="med" w="med" type="none"/>
            </a:ln>
          </p:spPr>
        </p:cxnSp>
        <p:sp>
          <p:nvSpPr>
            <p:cNvPr id="1975" name="Google Shape;1975;p127"/>
            <p:cNvSpPr/>
            <p:nvPr/>
          </p:nvSpPr>
          <p:spPr>
            <a:xfrm>
              <a:off x="603250" y="31050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27"/>
            <p:cNvSpPr/>
            <p:nvPr/>
          </p:nvSpPr>
          <p:spPr>
            <a:xfrm>
              <a:off x="755650" y="28764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27"/>
            <p:cNvSpPr/>
            <p:nvPr/>
          </p:nvSpPr>
          <p:spPr>
            <a:xfrm>
              <a:off x="908050" y="3028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27"/>
            <p:cNvSpPr/>
            <p:nvPr/>
          </p:nvSpPr>
          <p:spPr>
            <a:xfrm>
              <a:off x="1060450" y="2647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27"/>
            <p:cNvSpPr/>
            <p:nvPr/>
          </p:nvSpPr>
          <p:spPr>
            <a:xfrm>
              <a:off x="1212850" y="28002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27"/>
            <p:cNvSpPr/>
            <p:nvPr/>
          </p:nvSpPr>
          <p:spPr>
            <a:xfrm>
              <a:off x="1517650" y="2647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27"/>
            <p:cNvSpPr/>
            <p:nvPr/>
          </p:nvSpPr>
          <p:spPr>
            <a:xfrm>
              <a:off x="1822450" y="2647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27"/>
            <p:cNvSpPr/>
            <p:nvPr/>
          </p:nvSpPr>
          <p:spPr>
            <a:xfrm>
              <a:off x="1974850" y="23430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27"/>
            <p:cNvSpPr/>
            <p:nvPr/>
          </p:nvSpPr>
          <p:spPr>
            <a:xfrm>
              <a:off x="2203450" y="24954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27"/>
            <p:cNvSpPr/>
            <p:nvPr/>
          </p:nvSpPr>
          <p:spPr>
            <a:xfrm>
              <a:off x="2203450" y="2093538"/>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27"/>
            <p:cNvSpPr/>
            <p:nvPr/>
          </p:nvSpPr>
          <p:spPr>
            <a:xfrm>
              <a:off x="2494663" y="233020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127"/>
          <p:cNvSpPr txBox="1"/>
          <p:nvPr/>
        </p:nvSpPr>
        <p:spPr>
          <a:xfrm>
            <a:off x="357788" y="1829550"/>
            <a:ext cx="2485500" cy="336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Linear</a:t>
            </a:r>
            <a:endParaRPr>
              <a:latin typeface="Roboto Medium"/>
              <a:ea typeface="Roboto Medium"/>
              <a:cs typeface="Roboto Medium"/>
              <a:sym typeface="Roboto Medium"/>
            </a:endParaRPr>
          </a:p>
        </p:txBody>
      </p:sp>
      <p:grpSp>
        <p:nvGrpSpPr>
          <p:cNvPr id="1987" name="Google Shape;1987;p127"/>
          <p:cNvGrpSpPr/>
          <p:nvPr/>
        </p:nvGrpSpPr>
        <p:grpSpPr>
          <a:xfrm>
            <a:off x="6300725" y="2341853"/>
            <a:ext cx="2485461" cy="1241904"/>
            <a:chOff x="6163675" y="1763463"/>
            <a:chExt cx="2706000" cy="1352100"/>
          </a:xfrm>
        </p:grpSpPr>
        <p:cxnSp>
          <p:nvCxnSpPr>
            <p:cNvPr id="1988" name="Google Shape;1988;p127"/>
            <p:cNvCxnSpPr/>
            <p:nvPr/>
          </p:nvCxnSpPr>
          <p:spPr>
            <a:xfrm flipH="1" rot="10800000">
              <a:off x="6163675" y="1962363"/>
              <a:ext cx="2706000" cy="990300"/>
            </a:xfrm>
            <a:prstGeom prst="straightConnector1">
              <a:avLst/>
            </a:prstGeom>
            <a:noFill/>
            <a:ln cap="flat" cmpd="sng" w="28575">
              <a:solidFill>
                <a:srgbClr val="4A86E8"/>
              </a:solidFill>
              <a:prstDash val="solid"/>
              <a:round/>
              <a:headEnd len="med" w="med" type="none"/>
              <a:tailEnd len="med" w="med" type="none"/>
            </a:ln>
          </p:spPr>
        </p:cxnSp>
        <p:sp>
          <p:nvSpPr>
            <p:cNvPr id="1989" name="Google Shape;1989;p127"/>
            <p:cNvSpPr/>
            <p:nvPr/>
          </p:nvSpPr>
          <p:spPr>
            <a:xfrm>
              <a:off x="6812375" y="2462875"/>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27"/>
            <p:cNvSpPr/>
            <p:nvPr/>
          </p:nvSpPr>
          <p:spPr>
            <a:xfrm>
              <a:off x="6997200" y="23430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27"/>
            <p:cNvSpPr/>
            <p:nvPr/>
          </p:nvSpPr>
          <p:spPr>
            <a:xfrm>
              <a:off x="6558725" y="272406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27"/>
            <p:cNvSpPr/>
            <p:nvPr/>
          </p:nvSpPr>
          <p:spPr>
            <a:xfrm>
              <a:off x="6692225" y="25908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27"/>
            <p:cNvSpPr/>
            <p:nvPr/>
          </p:nvSpPr>
          <p:spPr>
            <a:xfrm>
              <a:off x="6306625" y="3019488"/>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27"/>
            <p:cNvSpPr/>
            <p:nvPr/>
          </p:nvSpPr>
          <p:spPr>
            <a:xfrm>
              <a:off x="7769950" y="250926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27"/>
            <p:cNvSpPr/>
            <p:nvPr/>
          </p:nvSpPr>
          <p:spPr>
            <a:xfrm>
              <a:off x="7674550" y="2409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27"/>
            <p:cNvSpPr/>
            <p:nvPr/>
          </p:nvSpPr>
          <p:spPr>
            <a:xfrm>
              <a:off x="7363900" y="2255725"/>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27"/>
            <p:cNvSpPr/>
            <p:nvPr/>
          </p:nvSpPr>
          <p:spPr>
            <a:xfrm>
              <a:off x="7543038" y="231440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27"/>
            <p:cNvSpPr/>
            <p:nvPr/>
          </p:nvSpPr>
          <p:spPr>
            <a:xfrm>
              <a:off x="7206725" y="2255725"/>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27"/>
            <p:cNvSpPr/>
            <p:nvPr/>
          </p:nvSpPr>
          <p:spPr>
            <a:xfrm>
              <a:off x="6435350" y="28764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27"/>
            <p:cNvSpPr/>
            <p:nvPr/>
          </p:nvSpPr>
          <p:spPr>
            <a:xfrm>
              <a:off x="6163675" y="1763463"/>
              <a:ext cx="2706000" cy="135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127"/>
          <p:cNvGrpSpPr/>
          <p:nvPr/>
        </p:nvGrpSpPr>
        <p:grpSpPr>
          <a:xfrm>
            <a:off x="3329240" y="2341853"/>
            <a:ext cx="2489135" cy="1241904"/>
            <a:chOff x="3380400" y="3476200"/>
            <a:chExt cx="2710000" cy="1352100"/>
          </a:xfrm>
        </p:grpSpPr>
        <p:cxnSp>
          <p:nvCxnSpPr>
            <p:cNvPr id="2002" name="Google Shape;2002;p127"/>
            <p:cNvCxnSpPr/>
            <p:nvPr/>
          </p:nvCxnSpPr>
          <p:spPr>
            <a:xfrm flipH="1" rot="10800000">
              <a:off x="3384400" y="3675100"/>
              <a:ext cx="2706000" cy="990300"/>
            </a:xfrm>
            <a:prstGeom prst="straightConnector1">
              <a:avLst/>
            </a:prstGeom>
            <a:noFill/>
            <a:ln cap="flat" cmpd="sng" w="28575">
              <a:solidFill>
                <a:srgbClr val="4A86E8"/>
              </a:solidFill>
              <a:prstDash val="solid"/>
              <a:round/>
              <a:headEnd len="med" w="med" type="none"/>
              <a:tailEnd len="med" w="med" type="none"/>
            </a:ln>
          </p:spPr>
        </p:cxnSp>
        <p:sp>
          <p:nvSpPr>
            <p:cNvPr id="2003" name="Google Shape;2003;p127"/>
            <p:cNvSpPr/>
            <p:nvPr/>
          </p:nvSpPr>
          <p:spPr>
            <a:xfrm>
              <a:off x="4156000" y="4501875"/>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27"/>
            <p:cNvSpPr/>
            <p:nvPr/>
          </p:nvSpPr>
          <p:spPr>
            <a:xfrm>
              <a:off x="4156000" y="4034025"/>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27"/>
            <p:cNvSpPr/>
            <p:nvPr/>
          </p:nvSpPr>
          <p:spPr>
            <a:xfrm>
              <a:off x="4156000" y="445600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27"/>
            <p:cNvSpPr/>
            <p:nvPr/>
          </p:nvSpPr>
          <p:spPr>
            <a:xfrm>
              <a:off x="4156000" y="4725938"/>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27"/>
            <p:cNvSpPr/>
            <p:nvPr/>
          </p:nvSpPr>
          <p:spPr>
            <a:xfrm>
              <a:off x="4156000" y="4645388"/>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27"/>
            <p:cNvSpPr/>
            <p:nvPr/>
          </p:nvSpPr>
          <p:spPr>
            <a:xfrm>
              <a:off x="4156000" y="420820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27"/>
            <p:cNvSpPr/>
            <p:nvPr/>
          </p:nvSpPr>
          <p:spPr>
            <a:xfrm>
              <a:off x="4156000" y="4277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27"/>
            <p:cNvSpPr/>
            <p:nvPr/>
          </p:nvSpPr>
          <p:spPr>
            <a:xfrm>
              <a:off x="4156000" y="3991038"/>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27"/>
            <p:cNvSpPr/>
            <p:nvPr/>
          </p:nvSpPr>
          <p:spPr>
            <a:xfrm>
              <a:off x="4156000" y="381026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27"/>
            <p:cNvSpPr/>
            <p:nvPr/>
          </p:nvSpPr>
          <p:spPr>
            <a:xfrm>
              <a:off x="4156000" y="38598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27"/>
            <p:cNvSpPr/>
            <p:nvPr/>
          </p:nvSpPr>
          <p:spPr>
            <a:xfrm>
              <a:off x="5865325" y="367510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27"/>
            <p:cNvSpPr/>
            <p:nvPr/>
          </p:nvSpPr>
          <p:spPr>
            <a:xfrm>
              <a:off x="3380400" y="3476200"/>
              <a:ext cx="2706000" cy="135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27"/>
            <p:cNvSpPr/>
            <p:nvPr/>
          </p:nvSpPr>
          <p:spPr>
            <a:xfrm>
              <a:off x="5865325" y="38598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27"/>
            <p:cNvSpPr/>
            <p:nvPr/>
          </p:nvSpPr>
          <p:spPr>
            <a:xfrm>
              <a:off x="5865325" y="37836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7" name="Google Shape;2017;p127"/>
          <p:cNvSpPr txBox="1"/>
          <p:nvPr/>
        </p:nvSpPr>
        <p:spPr>
          <a:xfrm>
            <a:off x="3329250" y="1829550"/>
            <a:ext cx="2485500" cy="336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Non-l</a:t>
            </a:r>
            <a:r>
              <a:rPr lang="en" sz="1800">
                <a:solidFill>
                  <a:schemeClr val="dk1"/>
                </a:solidFill>
                <a:latin typeface="Roboto Medium"/>
                <a:ea typeface="Roboto Medium"/>
                <a:cs typeface="Roboto Medium"/>
                <a:sym typeface="Roboto Medium"/>
              </a:rPr>
              <a:t>inear</a:t>
            </a:r>
            <a:endParaRPr>
              <a:latin typeface="Roboto Medium"/>
              <a:ea typeface="Roboto Medium"/>
              <a:cs typeface="Roboto Medium"/>
              <a:sym typeface="Roboto Medium"/>
            </a:endParaRPr>
          </a:p>
        </p:txBody>
      </p:sp>
      <p:sp>
        <p:nvSpPr>
          <p:cNvPr id="2018" name="Google Shape;2018;p127"/>
          <p:cNvSpPr txBox="1"/>
          <p:nvPr/>
        </p:nvSpPr>
        <p:spPr>
          <a:xfrm>
            <a:off x="6300713" y="1829550"/>
            <a:ext cx="2485500" cy="336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Non-linear</a:t>
            </a:r>
            <a:endParaRPr>
              <a:latin typeface="Roboto Medium"/>
              <a:ea typeface="Roboto Medium"/>
              <a:cs typeface="Roboto Medium"/>
              <a:sym typeface="Robot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28"/>
          <p:cNvSpPr/>
          <p:nvPr/>
        </p:nvSpPr>
        <p:spPr>
          <a:xfrm>
            <a:off x="0" y="225"/>
            <a:ext cx="4576800" cy="5143500"/>
          </a:xfrm>
          <a:prstGeom prst="rect">
            <a:avLst/>
          </a:prstGeom>
          <a:solidFill>
            <a:srgbClr val="27A0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28"/>
          <p:cNvSpPr/>
          <p:nvPr/>
        </p:nvSpPr>
        <p:spPr>
          <a:xfrm>
            <a:off x="4567233" y="225"/>
            <a:ext cx="4576800" cy="5143500"/>
          </a:xfrm>
          <a:prstGeom prst="rect">
            <a:avLst/>
          </a:prstGeom>
          <a:solidFill>
            <a:srgbClr val="DEFC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26" name="Google Shape;2026;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7" name="Google Shape;2027;p128"/>
          <p:cNvSpPr txBox="1"/>
          <p:nvPr>
            <p:ph idx="1" type="subTitle"/>
          </p:nvPr>
        </p:nvSpPr>
        <p:spPr>
          <a:xfrm>
            <a:off x="-12300" y="268950"/>
            <a:ext cx="4298400" cy="940800"/>
          </a:xfrm>
          <a:prstGeom prst="rect">
            <a:avLst/>
          </a:prstGeom>
          <a:noFill/>
          <a:ln>
            <a:noFill/>
          </a:ln>
        </p:spPr>
        <p:txBody>
          <a:bodyPr anchorCtr="0" anchor="t" bIns="0" lIns="640075" spcFirstLastPara="1" rIns="274300" wrap="square" tIns="0">
            <a:noAutofit/>
          </a:bodyPr>
          <a:lstStyle/>
          <a:p>
            <a:pPr indent="0" lvl="0" marL="0" rtl="0" algn="l">
              <a:spcBef>
                <a:spcPts val="0"/>
              </a:spcBef>
              <a:spcAft>
                <a:spcPts val="1000"/>
              </a:spcAft>
              <a:buNone/>
            </a:pPr>
            <a:r>
              <a:rPr lang="en" sz="1800">
                <a:solidFill>
                  <a:schemeClr val="lt1"/>
                </a:solidFill>
                <a:latin typeface="Roboto"/>
                <a:ea typeface="Roboto"/>
                <a:cs typeface="Roboto"/>
                <a:sym typeface="Roboto"/>
              </a:rPr>
              <a:t>Predicting the price of a house based on its size is an example </a:t>
            </a:r>
            <a:br>
              <a:rPr lang="en" sz="1800">
                <a:solidFill>
                  <a:schemeClr val="lt1"/>
                </a:solidFill>
                <a:latin typeface="Roboto"/>
                <a:ea typeface="Roboto"/>
                <a:cs typeface="Roboto"/>
                <a:sym typeface="Roboto"/>
              </a:rPr>
            </a:br>
            <a:r>
              <a:rPr lang="en" sz="1800">
                <a:solidFill>
                  <a:schemeClr val="lt1"/>
                </a:solidFill>
                <a:latin typeface="Roboto"/>
                <a:ea typeface="Roboto"/>
                <a:cs typeface="Roboto"/>
                <a:sym typeface="Roboto"/>
              </a:rPr>
              <a:t>of a </a:t>
            </a:r>
            <a:r>
              <a:rPr b="1" lang="en" sz="1800">
                <a:solidFill>
                  <a:schemeClr val="lt1"/>
                </a:solidFill>
                <a:latin typeface="Roboto"/>
                <a:ea typeface="Roboto"/>
                <a:cs typeface="Roboto"/>
                <a:sym typeface="Roboto"/>
              </a:rPr>
              <a:t>linear problem</a:t>
            </a:r>
            <a:r>
              <a:rPr lang="en" sz="1800">
                <a:solidFill>
                  <a:schemeClr val="lt1"/>
                </a:solidFill>
                <a:latin typeface="Roboto"/>
                <a:ea typeface="Roboto"/>
                <a:cs typeface="Roboto"/>
                <a:sym typeface="Roboto"/>
              </a:rPr>
              <a:t>.</a:t>
            </a:r>
            <a:endParaRPr sz="1800">
              <a:solidFill>
                <a:schemeClr val="lt1"/>
              </a:solidFill>
              <a:latin typeface="Roboto"/>
              <a:ea typeface="Roboto"/>
              <a:cs typeface="Roboto"/>
              <a:sym typeface="Roboto"/>
            </a:endParaRPr>
          </a:p>
        </p:txBody>
      </p:sp>
      <p:sp>
        <p:nvSpPr>
          <p:cNvPr id="2028" name="Google Shape;2028;p128"/>
          <p:cNvSpPr txBox="1"/>
          <p:nvPr>
            <p:ph idx="2" type="subTitle"/>
          </p:nvPr>
        </p:nvSpPr>
        <p:spPr>
          <a:xfrm>
            <a:off x="4562475" y="217650"/>
            <a:ext cx="4572000" cy="1043400"/>
          </a:xfrm>
          <a:prstGeom prst="rect">
            <a:avLst/>
          </a:prstGeom>
          <a:noFill/>
          <a:ln>
            <a:noFill/>
          </a:ln>
        </p:spPr>
        <p:txBody>
          <a:bodyPr anchorCtr="0" anchor="t" bIns="0" lIns="548625" spcFirstLastPara="1" rIns="457200" wrap="square" tIns="0">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Predicting if a credit application is going to be fraudulent is an example of a </a:t>
            </a:r>
            <a:r>
              <a:rPr b="1" lang="en" sz="1800">
                <a:solidFill>
                  <a:schemeClr val="dk1"/>
                </a:solidFill>
                <a:latin typeface="Roboto"/>
                <a:ea typeface="Roboto"/>
                <a:cs typeface="Roboto"/>
                <a:sym typeface="Roboto"/>
              </a:rPr>
              <a:t>non-linear problem</a:t>
            </a:r>
            <a:r>
              <a:rPr lang="en" sz="1800">
                <a:solidFill>
                  <a:schemeClr val="dk1"/>
                </a:solidFill>
                <a:latin typeface="Roboto"/>
                <a:ea typeface="Roboto"/>
                <a:cs typeface="Roboto"/>
                <a:sym typeface="Roboto"/>
              </a:rPr>
              <a:t>.</a:t>
            </a:r>
            <a:endParaRPr sz="1800">
              <a:latin typeface="Roboto"/>
              <a:ea typeface="Roboto"/>
              <a:cs typeface="Roboto"/>
              <a:sym typeface="Roboto"/>
            </a:endParaRPr>
          </a:p>
        </p:txBody>
      </p:sp>
      <p:pic>
        <p:nvPicPr>
          <p:cNvPr id="2029" name="Google Shape;2029;p128"/>
          <p:cNvPicPr preferRelativeResize="0"/>
          <p:nvPr/>
        </p:nvPicPr>
        <p:blipFill>
          <a:blip r:embed="rId3">
            <a:alphaModFix/>
          </a:blip>
          <a:stretch>
            <a:fillRect/>
          </a:stretch>
        </p:blipFill>
        <p:spPr>
          <a:xfrm>
            <a:off x="5197275" y="1261050"/>
            <a:ext cx="3316700" cy="3295652"/>
          </a:xfrm>
          <a:prstGeom prst="rect">
            <a:avLst/>
          </a:prstGeom>
          <a:noFill/>
          <a:ln>
            <a:noFill/>
          </a:ln>
        </p:spPr>
      </p:pic>
      <p:pic>
        <p:nvPicPr>
          <p:cNvPr id="2030" name="Google Shape;2030;p128"/>
          <p:cNvPicPr preferRelativeResize="0"/>
          <p:nvPr/>
        </p:nvPicPr>
        <p:blipFill rotWithShape="1">
          <a:blip r:embed="rId4">
            <a:alphaModFix/>
          </a:blip>
          <a:srcRect b="-10268" l="-1288" r="-2586" t="-10256"/>
          <a:stretch/>
        </p:blipFill>
        <p:spPr>
          <a:xfrm>
            <a:off x="235763" y="1261050"/>
            <a:ext cx="4219573" cy="3295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12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Decision Trees</a:t>
            </a:r>
            <a:endParaRPr/>
          </a:p>
        </p:txBody>
      </p:sp>
      <p:sp>
        <p:nvSpPr>
          <p:cNvPr id="2036" name="Google Shape;2036;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7" name="Google Shape;2037;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8" name="Google Shape;2038;p129"/>
          <p:cNvSpPr txBox="1"/>
          <p:nvPr>
            <p:ph idx="1" type="subTitle"/>
          </p:nvPr>
        </p:nvSpPr>
        <p:spPr>
          <a:xfrm>
            <a:off x="0" y="675975"/>
            <a:ext cx="9144000" cy="8502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Decision trees encode a series of </a:t>
            </a:r>
            <a:r>
              <a:rPr lang="en">
                <a:solidFill>
                  <a:schemeClr val="lt1"/>
                </a:solidFill>
                <a:highlight>
                  <a:schemeClr val="dk1"/>
                </a:highlight>
                <a:latin typeface="Inconsolata Medium"/>
                <a:ea typeface="Inconsolata Medium"/>
                <a:cs typeface="Inconsolata Medium"/>
                <a:sym typeface="Inconsolata Medium"/>
              </a:rPr>
              <a:t>True/False</a:t>
            </a:r>
            <a:r>
              <a:rPr lang="en"/>
              <a:t> questions.</a:t>
            </a:r>
            <a:endParaRPr/>
          </a:p>
          <a:p>
            <a:pPr indent="0" lvl="0" marL="0" rtl="0" algn="l">
              <a:lnSpc>
                <a:spcPct val="115000"/>
              </a:lnSpc>
              <a:spcBef>
                <a:spcPts val="0"/>
              </a:spcBef>
              <a:spcAft>
                <a:spcPts val="0"/>
              </a:spcAft>
              <a:buClr>
                <a:schemeClr val="dk1"/>
              </a:buClr>
              <a:buSzPts val="1100"/>
              <a:buFont typeface="Arial"/>
              <a:buNone/>
            </a:pPr>
            <a:r>
              <a:rPr lang="en">
                <a:solidFill>
                  <a:schemeClr val="lt1"/>
                </a:solidFill>
                <a:highlight>
                  <a:schemeClr val="dk1"/>
                </a:highlight>
                <a:latin typeface="Inconsolata Medium"/>
                <a:ea typeface="Inconsolata Medium"/>
                <a:cs typeface="Inconsolata Medium"/>
                <a:sym typeface="Inconsolata Medium"/>
              </a:rPr>
              <a:t>True/False</a:t>
            </a:r>
            <a:r>
              <a:rPr lang="en">
                <a:solidFill>
                  <a:schemeClr val="dk1"/>
                </a:solidFill>
              </a:rPr>
              <a:t> questions can be represented with a series of if/else statements.</a:t>
            </a:r>
            <a:endParaRPr>
              <a:solidFill>
                <a:schemeClr val="dk1"/>
              </a:solidFill>
            </a:endParaRPr>
          </a:p>
        </p:txBody>
      </p:sp>
      <p:pic>
        <p:nvPicPr>
          <p:cNvPr id="2039" name="Google Shape;2039;p129"/>
          <p:cNvPicPr preferRelativeResize="0"/>
          <p:nvPr/>
        </p:nvPicPr>
        <p:blipFill>
          <a:blip r:embed="rId3">
            <a:alphaModFix/>
          </a:blip>
          <a:stretch>
            <a:fillRect/>
          </a:stretch>
        </p:blipFill>
        <p:spPr>
          <a:xfrm>
            <a:off x="3756728" y="3166518"/>
            <a:ext cx="1493977" cy="1556220"/>
          </a:xfrm>
          <a:prstGeom prst="rect">
            <a:avLst/>
          </a:prstGeom>
          <a:noFill/>
          <a:ln>
            <a:noFill/>
          </a:ln>
        </p:spPr>
      </p:pic>
      <p:pic>
        <p:nvPicPr>
          <p:cNvPr id="2040" name="Google Shape;2040;p129"/>
          <p:cNvPicPr preferRelativeResize="0"/>
          <p:nvPr/>
        </p:nvPicPr>
        <p:blipFill>
          <a:blip r:embed="rId4">
            <a:alphaModFix/>
          </a:blip>
          <a:stretch>
            <a:fillRect/>
          </a:stretch>
        </p:blipFill>
        <p:spPr>
          <a:xfrm>
            <a:off x="5559615" y="3377035"/>
            <a:ext cx="934369" cy="1301448"/>
          </a:xfrm>
          <a:prstGeom prst="rect">
            <a:avLst/>
          </a:prstGeom>
          <a:noFill/>
          <a:ln>
            <a:noFill/>
          </a:ln>
        </p:spPr>
      </p:pic>
      <p:pic>
        <p:nvPicPr>
          <p:cNvPr id="2041" name="Google Shape;2041;p129"/>
          <p:cNvPicPr preferRelativeResize="0"/>
          <p:nvPr/>
        </p:nvPicPr>
        <p:blipFill>
          <a:blip r:embed="rId5">
            <a:alphaModFix/>
          </a:blip>
          <a:stretch>
            <a:fillRect/>
          </a:stretch>
        </p:blipFill>
        <p:spPr>
          <a:xfrm>
            <a:off x="1571190" y="3289381"/>
            <a:ext cx="1813185" cy="1301460"/>
          </a:xfrm>
          <a:prstGeom prst="rect">
            <a:avLst/>
          </a:prstGeom>
          <a:noFill/>
          <a:ln>
            <a:noFill/>
          </a:ln>
        </p:spPr>
      </p:pic>
      <p:grpSp>
        <p:nvGrpSpPr>
          <p:cNvPr id="2042" name="Google Shape;2042;p129"/>
          <p:cNvGrpSpPr/>
          <p:nvPr/>
        </p:nvGrpSpPr>
        <p:grpSpPr>
          <a:xfrm rot="2700000">
            <a:off x="5060960" y="2920302"/>
            <a:ext cx="893288" cy="385910"/>
            <a:chOff x="7237861" y="1262350"/>
            <a:chExt cx="1032614" cy="446100"/>
          </a:xfrm>
        </p:grpSpPr>
        <p:cxnSp>
          <p:nvCxnSpPr>
            <p:cNvPr id="2043" name="Google Shape;2043;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44" name="Google Shape;2044;p129"/>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2045" name="Google Shape;2045;p129"/>
          <p:cNvGrpSpPr/>
          <p:nvPr/>
        </p:nvGrpSpPr>
        <p:grpSpPr>
          <a:xfrm rot="-2700000">
            <a:off x="4233095" y="2920280"/>
            <a:ext cx="893288" cy="385910"/>
            <a:chOff x="7237861" y="1262350"/>
            <a:chExt cx="1032614" cy="446100"/>
          </a:xfrm>
        </p:grpSpPr>
        <p:cxnSp>
          <p:nvCxnSpPr>
            <p:cNvPr id="2046" name="Google Shape;2046;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47" name="Google Shape;2047;p129"/>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pic>
        <p:nvPicPr>
          <p:cNvPr id="2048" name="Google Shape;2048;p129"/>
          <p:cNvPicPr preferRelativeResize="0"/>
          <p:nvPr/>
        </p:nvPicPr>
        <p:blipFill>
          <a:blip r:embed="rId6">
            <a:alphaModFix/>
          </a:blip>
          <a:stretch>
            <a:fillRect/>
          </a:stretch>
        </p:blipFill>
        <p:spPr>
          <a:xfrm>
            <a:off x="320800" y="3308699"/>
            <a:ext cx="1291662" cy="914934"/>
          </a:xfrm>
          <a:prstGeom prst="rect">
            <a:avLst/>
          </a:prstGeom>
          <a:noFill/>
          <a:ln>
            <a:noFill/>
          </a:ln>
        </p:spPr>
      </p:pic>
      <p:grpSp>
        <p:nvGrpSpPr>
          <p:cNvPr id="2049" name="Google Shape;2049;p129"/>
          <p:cNvGrpSpPr/>
          <p:nvPr/>
        </p:nvGrpSpPr>
        <p:grpSpPr>
          <a:xfrm rot="2700000">
            <a:off x="1896831" y="2920302"/>
            <a:ext cx="893288" cy="385910"/>
            <a:chOff x="7237861" y="1262350"/>
            <a:chExt cx="1032614" cy="446100"/>
          </a:xfrm>
        </p:grpSpPr>
        <p:cxnSp>
          <p:nvCxnSpPr>
            <p:cNvPr id="2050" name="Google Shape;2050;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51" name="Google Shape;2051;p129"/>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2052" name="Google Shape;2052;p129"/>
          <p:cNvGrpSpPr/>
          <p:nvPr/>
        </p:nvGrpSpPr>
        <p:grpSpPr>
          <a:xfrm rot="-2700000">
            <a:off x="1068966" y="2920280"/>
            <a:ext cx="893288" cy="385910"/>
            <a:chOff x="7237861" y="1262350"/>
            <a:chExt cx="1032614" cy="446100"/>
          </a:xfrm>
        </p:grpSpPr>
        <p:cxnSp>
          <p:nvCxnSpPr>
            <p:cNvPr id="2053" name="Google Shape;2053;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54" name="Google Shape;2054;p129"/>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grpSp>
        <p:nvGrpSpPr>
          <p:cNvPr id="2055" name="Google Shape;2055;p129"/>
          <p:cNvGrpSpPr/>
          <p:nvPr/>
        </p:nvGrpSpPr>
        <p:grpSpPr>
          <a:xfrm rot="2700000">
            <a:off x="3883186" y="2080407"/>
            <a:ext cx="893295" cy="318382"/>
            <a:chOff x="7237861" y="1262356"/>
            <a:chExt cx="1032622" cy="368040"/>
          </a:xfrm>
        </p:grpSpPr>
        <p:cxnSp>
          <p:nvCxnSpPr>
            <p:cNvPr id="2056" name="Google Shape;2056;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57" name="Google Shape;2057;p129"/>
            <p:cNvSpPr txBox="1"/>
            <p:nvPr/>
          </p:nvSpPr>
          <p:spPr>
            <a:xfrm>
              <a:off x="7250483" y="1262356"/>
              <a:ext cx="10200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2058" name="Google Shape;2058;p129"/>
          <p:cNvGrpSpPr/>
          <p:nvPr/>
        </p:nvGrpSpPr>
        <p:grpSpPr>
          <a:xfrm rot="-2700000">
            <a:off x="2174499" y="2070490"/>
            <a:ext cx="893288" cy="385910"/>
            <a:chOff x="7237861" y="1262350"/>
            <a:chExt cx="1032614" cy="446100"/>
          </a:xfrm>
        </p:grpSpPr>
        <p:cxnSp>
          <p:nvCxnSpPr>
            <p:cNvPr id="2059" name="Google Shape;2059;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60" name="Google Shape;2060;p129"/>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sp>
        <p:nvSpPr>
          <p:cNvPr id="2061" name="Google Shape;2061;p129"/>
          <p:cNvSpPr/>
          <p:nvPr/>
        </p:nvSpPr>
        <p:spPr>
          <a:xfrm>
            <a:off x="2564394" y="1604138"/>
            <a:ext cx="1740300" cy="461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b="1" lang="en" sz="1200">
                <a:solidFill>
                  <a:schemeClr val="lt1"/>
                </a:solidFill>
                <a:latin typeface="Roboto"/>
                <a:ea typeface="Roboto"/>
                <a:cs typeface="Roboto"/>
                <a:sym typeface="Roboto"/>
              </a:rPr>
              <a:t>Pet Picker: </a:t>
            </a:r>
            <a:br>
              <a:rPr lang="en" sz="1200">
                <a:solidFill>
                  <a:schemeClr val="lt1"/>
                </a:solidFill>
                <a:latin typeface="Roboto"/>
                <a:ea typeface="Roboto"/>
                <a:cs typeface="Roboto"/>
                <a:sym typeface="Roboto"/>
              </a:rPr>
            </a:br>
            <a:r>
              <a:rPr lang="en" sz="1200">
                <a:solidFill>
                  <a:schemeClr val="lt1"/>
                </a:solidFill>
                <a:latin typeface="Roboto"/>
                <a:ea typeface="Roboto"/>
                <a:cs typeface="Roboto"/>
                <a:sym typeface="Roboto"/>
              </a:rPr>
              <a:t>Do you travel?</a:t>
            </a:r>
            <a:endParaRPr sz="1200">
              <a:solidFill>
                <a:schemeClr val="lt1"/>
              </a:solidFill>
              <a:latin typeface="Roboto"/>
              <a:ea typeface="Roboto"/>
              <a:cs typeface="Roboto"/>
              <a:sym typeface="Roboto"/>
            </a:endParaRPr>
          </a:p>
        </p:txBody>
      </p:sp>
      <p:sp>
        <p:nvSpPr>
          <p:cNvPr id="2062" name="Google Shape;2062;p129"/>
          <p:cNvSpPr/>
          <p:nvPr/>
        </p:nvSpPr>
        <p:spPr>
          <a:xfrm>
            <a:off x="4213870" y="2477070"/>
            <a:ext cx="1740300" cy="461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1100">
                <a:solidFill>
                  <a:schemeClr val="lt1"/>
                </a:solidFill>
                <a:latin typeface="Roboto"/>
                <a:ea typeface="Roboto"/>
                <a:cs typeface="Roboto"/>
                <a:sym typeface="Roboto"/>
              </a:rPr>
              <a:t>Do you like to dress </a:t>
            </a:r>
            <a:br>
              <a:rPr lang="en" sz="1100">
                <a:solidFill>
                  <a:schemeClr val="lt1"/>
                </a:solidFill>
                <a:latin typeface="Roboto"/>
                <a:ea typeface="Roboto"/>
                <a:cs typeface="Roboto"/>
                <a:sym typeface="Roboto"/>
              </a:rPr>
            </a:br>
            <a:r>
              <a:rPr lang="en" sz="1100">
                <a:solidFill>
                  <a:schemeClr val="lt1"/>
                </a:solidFill>
                <a:latin typeface="Roboto"/>
                <a:ea typeface="Roboto"/>
                <a:cs typeface="Roboto"/>
                <a:sym typeface="Roboto"/>
              </a:rPr>
              <a:t>up your pets?</a:t>
            </a:r>
            <a:endParaRPr sz="1100">
              <a:solidFill>
                <a:schemeClr val="lt1"/>
              </a:solidFill>
              <a:latin typeface="Roboto"/>
              <a:ea typeface="Roboto"/>
              <a:cs typeface="Roboto"/>
              <a:sym typeface="Roboto"/>
            </a:endParaRPr>
          </a:p>
        </p:txBody>
      </p:sp>
      <p:sp>
        <p:nvSpPr>
          <p:cNvPr id="2063" name="Google Shape;2063;p129"/>
          <p:cNvSpPr/>
          <p:nvPr/>
        </p:nvSpPr>
        <p:spPr>
          <a:xfrm>
            <a:off x="1034299" y="2456416"/>
            <a:ext cx="1740300" cy="461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1200">
                <a:solidFill>
                  <a:schemeClr val="lt1"/>
                </a:solidFill>
                <a:latin typeface="Roboto"/>
                <a:ea typeface="Roboto"/>
                <a:cs typeface="Roboto"/>
                <a:sym typeface="Roboto"/>
              </a:rPr>
              <a:t>Are you gone more than</a:t>
            </a:r>
            <a:br>
              <a:rPr lang="en" sz="1200">
                <a:solidFill>
                  <a:schemeClr val="lt1"/>
                </a:solidFill>
                <a:latin typeface="Roboto"/>
                <a:ea typeface="Roboto"/>
                <a:cs typeface="Roboto"/>
                <a:sym typeface="Roboto"/>
              </a:rPr>
            </a:br>
            <a:r>
              <a:rPr lang="en" sz="1200">
                <a:solidFill>
                  <a:schemeClr val="lt1"/>
                </a:solidFill>
                <a:latin typeface="Roboto"/>
                <a:ea typeface="Roboto"/>
                <a:cs typeface="Roboto"/>
                <a:sym typeface="Roboto"/>
              </a:rPr>
              <a:t> one week per month?</a:t>
            </a:r>
            <a:endParaRPr sz="1200">
              <a:solidFill>
                <a:schemeClr val="lt1"/>
              </a:solidFill>
              <a:latin typeface="Roboto"/>
              <a:ea typeface="Roboto"/>
              <a:cs typeface="Roboto"/>
              <a:sym typeface="Roboto"/>
            </a:endParaRPr>
          </a:p>
        </p:txBody>
      </p:sp>
      <p:sp>
        <p:nvSpPr>
          <p:cNvPr id="2064" name="Google Shape;2064;p129"/>
          <p:cNvSpPr/>
          <p:nvPr/>
        </p:nvSpPr>
        <p:spPr>
          <a:xfrm>
            <a:off x="6563725" y="1604150"/>
            <a:ext cx="2580300" cy="2986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b="1" lang="en" sz="1600">
                <a:solidFill>
                  <a:srgbClr val="C732E3"/>
                </a:solidFill>
                <a:latin typeface="Inconsolata"/>
                <a:ea typeface="Inconsolata"/>
                <a:cs typeface="Inconsolata"/>
                <a:sym typeface="Inconsolata"/>
              </a:rPr>
              <a:t>if</a:t>
            </a:r>
            <a:r>
              <a:rPr b="1" lang="en" sz="1600">
                <a:solidFill>
                  <a:srgbClr val="FFFFFF"/>
                </a:solidFill>
                <a:latin typeface="Inconsolata"/>
                <a:ea typeface="Inconsolata"/>
                <a:cs typeface="Inconsolata"/>
                <a:sym typeface="Inconsolata"/>
              </a:rPr>
              <a:t> </a:t>
            </a:r>
            <a:r>
              <a:rPr b="1" lang="en" sz="1600">
                <a:solidFill>
                  <a:schemeClr val="lt1"/>
                </a:solidFill>
                <a:latin typeface="Inconsolata"/>
                <a:ea typeface="Inconsolata"/>
                <a:cs typeface="Inconsolata"/>
                <a:sym typeface="Inconsolata"/>
              </a:rPr>
              <a:t>(travel):</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rgbClr val="C732E3"/>
                </a:solidFill>
                <a:latin typeface="Inconsolata"/>
                <a:ea typeface="Inconsolata"/>
                <a:cs typeface="Inconsolata"/>
                <a:sym typeface="Inconsolata"/>
              </a:rPr>
              <a:t>  if</a:t>
            </a:r>
            <a:r>
              <a:rPr b="1" lang="en" sz="1600">
                <a:solidFill>
                  <a:schemeClr val="lt1"/>
                </a:solidFill>
                <a:latin typeface="Inconsolata"/>
                <a:ea typeface="Inconsolata"/>
                <a:cs typeface="Inconsolata"/>
                <a:sym typeface="Inconsolata"/>
              </a:rPr>
              <a:t> (time &gt; week):</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chemeClr val="lt1"/>
                </a:solidFill>
                <a:latin typeface="Inconsolata"/>
                <a:ea typeface="Inconsolata"/>
                <a:cs typeface="Inconsolata"/>
                <a:sym typeface="Inconsolata"/>
              </a:rPr>
              <a:t>    print(</a:t>
            </a:r>
            <a:r>
              <a:rPr b="1" lang="en" sz="1600">
                <a:solidFill>
                  <a:srgbClr val="00FF00"/>
                </a:solidFill>
                <a:latin typeface="Inconsolata"/>
                <a:ea typeface="Inconsolata"/>
                <a:cs typeface="Inconsolata"/>
                <a:sym typeface="Inconsolata"/>
              </a:rPr>
              <a:t>"Rock"</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rgbClr val="C732E3"/>
                </a:solidFill>
                <a:latin typeface="Inconsolata"/>
                <a:ea typeface="Inconsolata"/>
                <a:cs typeface="Inconsolata"/>
                <a:sym typeface="Inconsolata"/>
              </a:rPr>
              <a:t>  else</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chemeClr val="lt1"/>
                </a:solidFill>
                <a:latin typeface="Inconsolata"/>
                <a:ea typeface="Inconsolata"/>
                <a:cs typeface="Inconsolata"/>
                <a:sym typeface="Inconsolata"/>
              </a:rPr>
              <a:t>    print(</a:t>
            </a:r>
            <a:r>
              <a:rPr b="1" lang="en" sz="1600">
                <a:solidFill>
                  <a:srgbClr val="00FF00"/>
                </a:solidFill>
                <a:latin typeface="Inconsolata"/>
                <a:ea typeface="Inconsolata"/>
                <a:cs typeface="Inconsolata"/>
                <a:sym typeface="Inconsolata"/>
              </a:rPr>
              <a:t>"Fish"</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rgbClr val="C732E3"/>
                </a:solidFill>
                <a:latin typeface="Inconsolata"/>
                <a:ea typeface="Inconsolata"/>
                <a:cs typeface="Inconsolata"/>
                <a:sym typeface="Inconsolata"/>
              </a:rPr>
              <a:t>else</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chemeClr val="lt1"/>
                </a:solidFill>
                <a:latin typeface="Inconsolata"/>
                <a:ea typeface="Inconsolata"/>
                <a:cs typeface="Inconsolata"/>
                <a:sym typeface="Inconsolata"/>
              </a:rPr>
              <a:t>  </a:t>
            </a:r>
            <a:r>
              <a:rPr b="1" lang="en" sz="1600">
                <a:solidFill>
                  <a:srgbClr val="C732E3"/>
                </a:solidFill>
                <a:latin typeface="Inconsolata"/>
                <a:ea typeface="Inconsolata"/>
                <a:cs typeface="Inconsolata"/>
                <a:sym typeface="Inconsolata"/>
              </a:rPr>
              <a:t>if</a:t>
            </a:r>
            <a:r>
              <a:rPr b="1" lang="en" sz="1600">
                <a:solidFill>
                  <a:schemeClr val="lt1"/>
                </a:solidFill>
                <a:latin typeface="Inconsolata"/>
                <a:ea typeface="Inconsolata"/>
                <a:cs typeface="Inconsolata"/>
                <a:sym typeface="Inconsolata"/>
              </a:rPr>
              <a:t> (dress_up):</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chemeClr val="lt1"/>
                </a:solidFill>
                <a:latin typeface="Inconsolata"/>
                <a:ea typeface="Inconsolata"/>
                <a:cs typeface="Inconsolata"/>
                <a:sym typeface="Inconsolata"/>
              </a:rPr>
              <a:t>    print(</a:t>
            </a:r>
            <a:r>
              <a:rPr b="1" lang="en" sz="1600">
                <a:solidFill>
                  <a:srgbClr val="00FF00"/>
                </a:solidFill>
                <a:latin typeface="Inconsolata"/>
                <a:ea typeface="Inconsolata"/>
                <a:cs typeface="Inconsolata"/>
                <a:sym typeface="Inconsolata"/>
              </a:rPr>
              <a:t>"Dog"</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rgbClr val="C732E3"/>
                </a:solidFill>
                <a:latin typeface="Inconsolata"/>
                <a:ea typeface="Inconsolata"/>
                <a:cs typeface="Inconsolata"/>
                <a:sym typeface="Inconsolata"/>
              </a:rPr>
              <a:t>  else</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chemeClr val="lt1"/>
                </a:solidFill>
                <a:latin typeface="Inconsolata"/>
                <a:ea typeface="Inconsolata"/>
                <a:cs typeface="Inconsolata"/>
                <a:sym typeface="Inconsolata"/>
              </a:rPr>
              <a:t>    print(</a:t>
            </a:r>
            <a:r>
              <a:rPr b="1" lang="en" sz="1600">
                <a:solidFill>
                  <a:srgbClr val="00FF00"/>
                </a:solidFill>
                <a:latin typeface="Inconsolata"/>
                <a:ea typeface="Inconsolata"/>
                <a:cs typeface="Inconsolata"/>
                <a:sym typeface="Inconsolata"/>
              </a:rPr>
              <a:t>"Cat"</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FCCD"/>
        </a:solidFill>
      </p:bgPr>
    </p:bg>
    <p:spTree>
      <p:nvGrpSpPr>
        <p:cNvPr id="2068" name="Shape 2068"/>
        <p:cNvGrpSpPr/>
        <p:nvPr/>
      </p:nvGrpSpPr>
      <p:grpSpPr>
        <a:xfrm>
          <a:off x="0" y="0"/>
          <a:ext cx="0" cy="0"/>
          <a:chOff x="0" y="0"/>
          <a:chExt cx="0" cy="0"/>
        </a:xfrm>
      </p:grpSpPr>
      <p:sp>
        <p:nvSpPr>
          <p:cNvPr id="2069" name="Google Shape;2069;p13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Decision Trees: </a:t>
            </a:r>
            <a:r>
              <a:rPr lang="en"/>
              <a:t>Key Terms</a:t>
            </a:r>
            <a:endParaRPr/>
          </a:p>
        </p:txBody>
      </p:sp>
      <p:sp>
        <p:nvSpPr>
          <p:cNvPr id="2070" name="Google Shape;2070;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1" name="Google Shape;2071;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72" name="Google Shape;2072;p130"/>
          <p:cNvGraphicFramePr/>
          <p:nvPr/>
        </p:nvGraphicFramePr>
        <p:xfrm>
          <a:off x="361388" y="894008"/>
          <a:ext cx="3000000" cy="3000000"/>
        </p:xfrm>
        <a:graphic>
          <a:graphicData uri="http://schemas.openxmlformats.org/drawingml/2006/table">
            <a:tbl>
              <a:tblPr>
                <a:noFill/>
                <a:tableStyleId>{3B4EE054-B437-4C98-9EEB-665405815322}</a:tableStyleId>
              </a:tblPr>
              <a:tblGrid>
                <a:gridCol w="2825275"/>
                <a:gridCol w="5683000"/>
              </a:tblGrid>
              <a:tr h="285900">
                <a:tc>
                  <a:txBody>
                    <a:bodyPr/>
                    <a:lstStyle/>
                    <a:p>
                      <a:pPr indent="0" lvl="0" marL="0" rtl="0" algn="r">
                        <a:lnSpc>
                          <a:spcPct val="100000"/>
                        </a:lnSpc>
                        <a:spcBef>
                          <a:spcPts val="0"/>
                        </a:spcBef>
                        <a:spcAft>
                          <a:spcPts val="0"/>
                        </a:spcAft>
                        <a:buNone/>
                      </a:pPr>
                      <a:r>
                        <a:rPr lang="en" sz="1800">
                          <a:solidFill>
                            <a:srgbClr val="FFFFFF"/>
                          </a:solidFill>
                          <a:latin typeface="Roboto Medium"/>
                          <a:ea typeface="Roboto Medium"/>
                          <a:cs typeface="Roboto Medium"/>
                          <a:sym typeface="Roboto Medium"/>
                        </a:rPr>
                        <a:t>Root Node</a:t>
                      </a:r>
                      <a:endParaRPr sz="1800">
                        <a:solidFill>
                          <a:srgbClr val="FFFFFF"/>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lnSpc>
                          <a:spcPct val="100000"/>
                        </a:lnSpc>
                        <a:spcBef>
                          <a:spcPts val="0"/>
                        </a:spcBef>
                        <a:spcAft>
                          <a:spcPts val="0"/>
                        </a:spcAft>
                        <a:buNone/>
                      </a:pPr>
                      <a:r>
                        <a:rPr lang="en">
                          <a:latin typeface="Roboto"/>
                          <a:ea typeface="Roboto"/>
                          <a:cs typeface="Roboto"/>
                          <a:sym typeface="Roboto"/>
                        </a:rPr>
                        <a:t>A node that is divided into two or more homogeneous sets and represents the entire population or sample data.</a:t>
                      </a:r>
                      <a:endParaRPr>
                        <a:solidFill>
                          <a:srgbClr val="000000"/>
                        </a:solidFill>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FFFFFF"/>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Parent Node</a:t>
                      </a:r>
                      <a:endParaRPr sz="1800">
                        <a:solidFill>
                          <a:srgbClr val="FFFFFF"/>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A node that is divided into sub-nodes.</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DEFCCD"/>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Child Node</a:t>
                      </a:r>
                      <a:endParaRPr sz="1800">
                        <a:solidFill>
                          <a:srgbClr val="FFFFFF"/>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Sub-nodes of a parent node.</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FFFFFF"/>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Decision Node</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A sub-node that is split into further sub-nodes.</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DEFCCD"/>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Leaf or Terminal Node</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Nodes that do not split.</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FFFFFF"/>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Branch or </a:t>
                      </a:r>
                      <a:r>
                        <a:rPr lang="en" sz="1800">
                          <a:solidFill>
                            <a:schemeClr val="lt1"/>
                          </a:solidFill>
                          <a:latin typeface="Roboto Medium"/>
                          <a:ea typeface="Roboto Medium"/>
                          <a:cs typeface="Roboto Medium"/>
                          <a:sym typeface="Roboto Medium"/>
                        </a:rPr>
                        <a:t>Sub-Tree</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A subsection of the entire tree.</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DEFCCD"/>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Splitting</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The process of dividing a node into two or more sub-nodes.</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FFFFFF"/>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Pruning</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The process of removing sub-nodes of a decision node.</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DEFCCD"/>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Trees Depth</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The number of decision nodes that the algorithm encounters before it makes a decision.</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442" name="Google Shape;1442;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the class, you will be able to:</a:t>
            </a:r>
            <a:endParaRPr/>
          </a:p>
        </p:txBody>
      </p:sp>
      <p:sp>
        <p:nvSpPr>
          <p:cNvPr id="1443" name="Google Shape;1443;p104"/>
          <p:cNvSpPr txBox="1"/>
          <p:nvPr>
            <p:ph idx="2" type="subTitle"/>
          </p:nvPr>
        </p:nvSpPr>
        <p:spPr>
          <a:xfrm>
            <a:off x="-12300" y="3937377"/>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Understand the implications of overfitting and how boosting and bagging can help to deal with it.</a:t>
            </a:r>
            <a:endParaRPr sz="1200"/>
          </a:p>
        </p:txBody>
      </p:sp>
      <p:sp>
        <p:nvSpPr>
          <p:cNvPr id="1444" name="Google Shape;1444;p104"/>
          <p:cNvSpPr txBox="1"/>
          <p:nvPr>
            <p:ph idx="3" type="subTitle"/>
          </p:nvPr>
        </p:nvSpPr>
        <p:spPr>
          <a:xfrm>
            <a:off x="-12300" y="3465377"/>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Identify the pros and cons of tree-based algorithms.</a:t>
            </a:r>
            <a:endParaRPr sz="1200"/>
          </a:p>
        </p:txBody>
      </p:sp>
      <p:sp>
        <p:nvSpPr>
          <p:cNvPr id="1445" name="Google Shape;1445;p104"/>
          <p:cNvSpPr txBox="1"/>
          <p:nvPr>
            <p:ph idx="4" type="subTitle"/>
          </p:nvPr>
        </p:nvSpPr>
        <p:spPr>
          <a:xfrm>
            <a:off x="-12300" y="2993377"/>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Demonstrate how random forests avoid overfitting and perform better than decision trees.</a:t>
            </a:r>
            <a:endParaRPr sz="1200"/>
          </a:p>
        </p:txBody>
      </p:sp>
      <p:sp>
        <p:nvSpPr>
          <p:cNvPr id="1446" name="Google Shape;1446;p104"/>
          <p:cNvSpPr txBox="1"/>
          <p:nvPr>
            <p:ph idx="5" type="subTitle"/>
          </p:nvPr>
        </p:nvSpPr>
        <p:spPr>
          <a:xfrm>
            <a:off x="-12300" y="2521376"/>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Recognize the type of business cases where decision trees and random forests are a suitable solution for classification problems.</a:t>
            </a:r>
            <a:endParaRPr sz="1200"/>
          </a:p>
        </p:txBody>
      </p:sp>
      <p:sp>
        <p:nvSpPr>
          <p:cNvPr id="1447" name="Google Shape;1447;p104"/>
          <p:cNvSpPr txBox="1"/>
          <p:nvPr>
            <p:ph idx="6" type="subTitle"/>
          </p:nvPr>
        </p:nvSpPr>
        <p:spPr>
          <a:xfrm>
            <a:off x="-12300" y="2049376"/>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Perform feature engineering on categorical features and convert labels to numerical class representations.</a:t>
            </a:r>
            <a:endParaRPr sz="1200"/>
          </a:p>
        </p:txBody>
      </p:sp>
      <p:sp>
        <p:nvSpPr>
          <p:cNvPr id="1448" name="Google Shape;1448;p104"/>
          <p:cNvSpPr txBox="1"/>
          <p:nvPr>
            <p:ph idx="7" type="subTitle"/>
          </p:nvPr>
        </p:nvSpPr>
        <p:spPr>
          <a:xfrm>
            <a:off x="-12300" y="1577375"/>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Identify when categorical variables are useful for a machine learning algorithm.</a:t>
            </a:r>
            <a:endParaRPr sz="1200"/>
          </a:p>
        </p:txBody>
      </p:sp>
      <p:sp>
        <p:nvSpPr>
          <p:cNvPr id="1449" name="Google Shape;1449;p104"/>
          <p:cNvSpPr txBox="1"/>
          <p:nvPr>
            <p:ph idx="8" type="subTitle"/>
          </p:nvPr>
        </p:nvSpPr>
        <p:spPr>
          <a:xfrm>
            <a:off x="-12300" y="1105375"/>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Deploy various machine learning models for classification, such as support vector machines (SVM), k-nearest neighbors, and random forests.</a:t>
            </a:r>
            <a:endParaRPr sz="1200"/>
          </a:p>
        </p:txBody>
      </p:sp>
      <p:sp>
        <p:nvSpPr>
          <p:cNvPr id="1450" name="Google Shape;1450;p104"/>
          <p:cNvSpPr txBox="1"/>
          <p:nvPr>
            <p:ph idx="9" type="subTitle"/>
          </p:nvPr>
        </p:nvSpPr>
        <p:spPr>
          <a:xfrm>
            <a:off x="-12300" y="4417275"/>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Apply Gradient Tree Boosting models in classification problems.</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131"/>
          <p:cNvSpPr/>
          <p:nvPr/>
        </p:nvSpPr>
        <p:spPr>
          <a:xfrm>
            <a:off x="4204750" y="1995350"/>
            <a:ext cx="3864000" cy="224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9" name="Google Shape;2079;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0" name="Google Shape;2080;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Root Node</a:t>
            </a:r>
            <a:endParaRPr/>
          </a:p>
        </p:txBody>
      </p:sp>
      <p:sp>
        <p:nvSpPr>
          <p:cNvPr id="2081" name="Google Shape;2081;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Representing the entire population or sample data, this node gets divided into two or more homogeneous sets.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82" name="Google Shape;2082;p131"/>
          <p:cNvSpPr txBox="1"/>
          <p:nvPr/>
        </p:nvSpPr>
        <p:spPr>
          <a:xfrm>
            <a:off x="4204850" y="1990125"/>
            <a:ext cx="38640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Branch/Sub-Tree</a:t>
            </a:r>
            <a:endParaRPr b="1" sz="1600">
              <a:latin typeface="Roboto"/>
              <a:ea typeface="Roboto"/>
              <a:cs typeface="Roboto"/>
              <a:sym typeface="Roboto"/>
            </a:endParaRPr>
          </a:p>
        </p:txBody>
      </p:sp>
      <p:sp>
        <p:nvSpPr>
          <p:cNvPr id="2083" name="Google Shape;2083;p131"/>
          <p:cNvSpPr txBox="1"/>
          <p:nvPr/>
        </p:nvSpPr>
        <p:spPr>
          <a:xfrm>
            <a:off x="2064125" y="1995338"/>
            <a:ext cx="2382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Splitting</a:t>
            </a:r>
            <a:endParaRPr b="1" sz="1600">
              <a:latin typeface="Roboto"/>
              <a:ea typeface="Roboto"/>
              <a:cs typeface="Roboto"/>
              <a:sym typeface="Roboto"/>
            </a:endParaRPr>
          </a:p>
        </p:txBody>
      </p:sp>
      <p:sp>
        <p:nvSpPr>
          <p:cNvPr id="2084" name="Google Shape;2084;p131"/>
          <p:cNvSpPr txBox="1"/>
          <p:nvPr/>
        </p:nvSpPr>
        <p:spPr>
          <a:xfrm>
            <a:off x="4653650" y="1583925"/>
            <a:ext cx="34152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latin typeface="Roboto"/>
                <a:ea typeface="Roboto"/>
                <a:cs typeface="Roboto"/>
                <a:sym typeface="Roboto"/>
              </a:rPr>
              <a:t>Note: </a:t>
            </a:r>
            <a:r>
              <a:rPr lang="en" sz="1600">
                <a:latin typeface="Roboto Light"/>
                <a:ea typeface="Roboto Light"/>
                <a:cs typeface="Roboto Light"/>
                <a:sym typeface="Roboto Light"/>
              </a:rPr>
              <a:t>A is a parent node of B and C</a:t>
            </a:r>
            <a:endParaRPr sz="1600">
              <a:latin typeface="Roboto Light"/>
              <a:ea typeface="Roboto Light"/>
              <a:cs typeface="Roboto Light"/>
              <a:sym typeface="Roboto Light"/>
            </a:endParaRPr>
          </a:p>
        </p:txBody>
      </p:sp>
      <p:sp>
        <p:nvSpPr>
          <p:cNvPr id="2085" name="Google Shape;2085;p131"/>
          <p:cNvSpPr txBox="1"/>
          <p:nvPr/>
        </p:nvSpPr>
        <p:spPr>
          <a:xfrm>
            <a:off x="4787875" y="2482263"/>
            <a:ext cx="410400" cy="2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latin typeface="Roboto"/>
                <a:ea typeface="Roboto"/>
                <a:cs typeface="Roboto"/>
                <a:sym typeface="Roboto"/>
              </a:rPr>
              <a:t>A</a:t>
            </a:r>
            <a:endParaRPr b="1" sz="1600">
              <a:latin typeface="Roboto"/>
              <a:ea typeface="Roboto"/>
              <a:cs typeface="Roboto"/>
              <a:sym typeface="Roboto"/>
            </a:endParaRPr>
          </a:p>
        </p:txBody>
      </p:sp>
      <p:sp>
        <p:nvSpPr>
          <p:cNvPr id="2086" name="Google Shape;2086;p131"/>
          <p:cNvSpPr txBox="1"/>
          <p:nvPr/>
        </p:nvSpPr>
        <p:spPr>
          <a:xfrm>
            <a:off x="4482575" y="3861188"/>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B</a:t>
            </a:r>
            <a:endParaRPr b="1" sz="1600">
              <a:latin typeface="Roboto"/>
              <a:ea typeface="Roboto"/>
              <a:cs typeface="Roboto"/>
              <a:sym typeface="Roboto"/>
            </a:endParaRPr>
          </a:p>
        </p:txBody>
      </p:sp>
      <p:sp>
        <p:nvSpPr>
          <p:cNvPr id="2087" name="Google Shape;2087;p131"/>
          <p:cNvSpPr txBox="1"/>
          <p:nvPr/>
        </p:nvSpPr>
        <p:spPr>
          <a:xfrm>
            <a:off x="6342825" y="3881713"/>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C</a:t>
            </a:r>
            <a:endParaRPr b="1" sz="1600">
              <a:latin typeface="Roboto"/>
              <a:ea typeface="Roboto"/>
              <a:cs typeface="Roboto"/>
              <a:sym typeface="Roboto"/>
            </a:endParaRPr>
          </a:p>
        </p:txBody>
      </p:sp>
      <p:cxnSp>
        <p:nvCxnSpPr>
          <p:cNvPr id="2088" name="Google Shape;2088;p131"/>
          <p:cNvCxnSpPr/>
          <p:nvPr/>
        </p:nvCxnSpPr>
        <p:spPr>
          <a:xfrm flipH="1">
            <a:off x="1348825" y="1630425"/>
            <a:ext cx="2441700" cy="2154300"/>
          </a:xfrm>
          <a:prstGeom prst="straightConnector1">
            <a:avLst/>
          </a:prstGeom>
          <a:noFill/>
          <a:ln cap="flat" cmpd="sng" w="19050">
            <a:solidFill>
              <a:srgbClr val="000000"/>
            </a:solidFill>
            <a:prstDash val="solid"/>
            <a:round/>
            <a:headEnd len="med" w="med" type="none"/>
            <a:tailEnd len="med" w="med" type="none"/>
          </a:ln>
        </p:spPr>
      </p:cxnSp>
      <p:cxnSp>
        <p:nvCxnSpPr>
          <p:cNvPr id="2089" name="Google Shape;2089;p131"/>
          <p:cNvCxnSpPr/>
          <p:nvPr/>
        </p:nvCxnSpPr>
        <p:spPr>
          <a:xfrm>
            <a:off x="2304600" y="2745975"/>
            <a:ext cx="927900" cy="1128900"/>
          </a:xfrm>
          <a:prstGeom prst="straightConnector1">
            <a:avLst/>
          </a:prstGeom>
          <a:noFill/>
          <a:ln cap="flat" cmpd="sng" w="19050">
            <a:solidFill>
              <a:srgbClr val="000000"/>
            </a:solidFill>
            <a:prstDash val="solid"/>
            <a:round/>
            <a:headEnd len="med" w="med" type="none"/>
            <a:tailEnd len="med" w="med" type="none"/>
          </a:ln>
        </p:spPr>
      </p:cxnSp>
      <p:cxnSp>
        <p:nvCxnSpPr>
          <p:cNvPr id="2090" name="Google Shape;2090;p131"/>
          <p:cNvCxnSpPr/>
          <p:nvPr/>
        </p:nvCxnSpPr>
        <p:spPr>
          <a:xfrm>
            <a:off x="3090450" y="3728000"/>
            <a:ext cx="835800" cy="969000"/>
          </a:xfrm>
          <a:prstGeom prst="straightConnector1">
            <a:avLst/>
          </a:prstGeom>
          <a:noFill/>
          <a:ln cap="flat" cmpd="sng" w="19050">
            <a:solidFill>
              <a:srgbClr val="000000"/>
            </a:solidFill>
            <a:prstDash val="solid"/>
            <a:round/>
            <a:headEnd len="med" w="med" type="none"/>
            <a:tailEnd len="med" w="med" type="none"/>
          </a:ln>
        </p:spPr>
      </p:cxnSp>
      <p:cxnSp>
        <p:nvCxnSpPr>
          <p:cNvPr id="2091" name="Google Shape;2091;p131"/>
          <p:cNvCxnSpPr/>
          <p:nvPr/>
        </p:nvCxnSpPr>
        <p:spPr>
          <a:xfrm flipH="1">
            <a:off x="2324700" y="3789800"/>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092" name="Google Shape;2092;p131"/>
          <p:cNvCxnSpPr/>
          <p:nvPr/>
        </p:nvCxnSpPr>
        <p:spPr>
          <a:xfrm flipH="1">
            <a:off x="5198275" y="2780475"/>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093" name="Google Shape;2093;p131"/>
          <p:cNvCxnSpPr/>
          <p:nvPr/>
        </p:nvCxnSpPr>
        <p:spPr>
          <a:xfrm>
            <a:off x="6054625" y="2783475"/>
            <a:ext cx="775500" cy="839400"/>
          </a:xfrm>
          <a:prstGeom prst="straightConnector1">
            <a:avLst/>
          </a:prstGeom>
          <a:noFill/>
          <a:ln cap="flat" cmpd="sng" w="19050">
            <a:solidFill>
              <a:srgbClr val="000000"/>
            </a:solidFill>
            <a:prstDash val="solid"/>
            <a:round/>
            <a:headEnd len="med" w="med" type="none"/>
            <a:tailEnd len="med" w="med" type="none"/>
          </a:ln>
        </p:spPr>
      </p:cxnSp>
      <p:cxnSp>
        <p:nvCxnSpPr>
          <p:cNvPr id="2094" name="Google Shape;2094;p131"/>
          <p:cNvCxnSpPr>
            <a:stCxn id="2095" idx="2"/>
            <a:endCxn id="2096" idx="2"/>
          </p:cNvCxnSpPr>
          <p:nvPr/>
        </p:nvCxnSpPr>
        <p:spPr>
          <a:xfrm>
            <a:off x="3737375" y="1841000"/>
            <a:ext cx="2258100" cy="1064700"/>
          </a:xfrm>
          <a:prstGeom prst="straightConnector1">
            <a:avLst/>
          </a:prstGeom>
          <a:noFill/>
          <a:ln cap="flat" cmpd="sng" w="19050">
            <a:solidFill>
              <a:srgbClr val="000000"/>
            </a:solidFill>
            <a:prstDash val="solid"/>
            <a:round/>
            <a:headEnd len="med" w="med" type="none"/>
            <a:tailEnd len="med" w="med" type="none"/>
          </a:ln>
        </p:spPr>
      </p:cxnSp>
      <p:sp>
        <p:nvSpPr>
          <p:cNvPr id="2097" name="Google Shape;2097;p131"/>
          <p:cNvSpPr/>
          <p:nvPr/>
        </p:nvSpPr>
        <p:spPr>
          <a:xfrm>
            <a:off x="1348825" y="4348038"/>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098" name="Google Shape;2098;p131"/>
          <p:cNvSpPr/>
          <p:nvPr/>
        </p:nvSpPr>
        <p:spPr>
          <a:xfrm>
            <a:off x="3417950" y="4348025"/>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099" name="Google Shape;2099;p131"/>
          <p:cNvSpPr/>
          <p:nvPr/>
        </p:nvSpPr>
        <p:spPr>
          <a:xfrm>
            <a:off x="2323550" y="3474625"/>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100" name="Google Shape;2100;p131"/>
          <p:cNvSpPr/>
          <p:nvPr/>
        </p:nvSpPr>
        <p:spPr>
          <a:xfrm>
            <a:off x="474300" y="3474625"/>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01" name="Google Shape;2101;p131"/>
          <p:cNvSpPr/>
          <p:nvPr/>
        </p:nvSpPr>
        <p:spPr>
          <a:xfrm>
            <a:off x="1651725" y="2524100"/>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095" name="Google Shape;2095;p131"/>
          <p:cNvSpPr/>
          <p:nvPr/>
        </p:nvSpPr>
        <p:spPr>
          <a:xfrm>
            <a:off x="2915975" y="1396400"/>
            <a:ext cx="1642800" cy="444600"/>
          </a:xfrm>
          <a:prstGeom prst="roundRect">
            <a:avLst>
              <a:gd fmla="val 16667" name="adj"/>
            </a:avLst>
          </a:prstGeom>
          <a:solidFill>
            <a:srgbClr val="9EE2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Root Node</a:t>
            </a:r>
            <a:endParaRPr sz="1600">
              <a:latin typeface="Roboto"/>
              <a:ea typeface="Roboto"/>
              <a:cs typeface="Roboto"/>
              <a:sym typeface="Roboto"/>
            </a:endParaRPr>
          </a:p>
        </p:txBody>
      </p:sp>
      <p:sp>
        <p:nvSpPr>
          <p:cNvPr id="2102" name="Google Shape;2102;p131"/>
          <p:cNvSpPr/>
          <p:nvPr/>
        </p:nvSpPr>
        <p:spPr>
          <a:xfrm>
            <a:off x="4447013"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03" name="Google Shape;2103;p131"/>
          <p:cNvSpPr/>
          <p:nvPr/>
        </p:nvSpPr>
        <p:spPr>
          <a:xfrm>
            <a:off x="6235738"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096" name="Google Shape;2096;p131"/>
          <p:cNvSpPr/>
          <p:nvPr/>
        </p:nvSpPr>
        <p:spPr>
          <a:xfrm>
            <a:off x="5174000" y="2461125"/>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104" name="Google Shape;2104;p131"/>
          <p:cNvSpPr/>
          <p:nvPr/>
        </p:nvSpPr>
        <p:spPr>
          <a:xfrm rot="-2940033">
            <a:off x="2690271" y="1720855"/>
            <a:ext cx="468256" cy="216460"/>
          </a:xfrm>
          <a:prstGeom prst="homePlate">
            <a:avLst>
              <a:gd fmla="val 50000" name="adj"/>
            </a:avLst>
          </a:prstGeom>
          <a:solidFill>
            <a:srgbClr val="9EE24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32"/>
          <p:cNvSpPr/>
          <p:nvPr/>
        </p:nvSpPr>
        <p:spPr>
          <a:xfrm>
            <a:off x="4204750" y="1995350"/>
            <a:ext cx="3864000" cy="224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1" name="Google Shape;2111;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2" name="Google Shape;2112;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Parent Node</a:t>
            </a:r>
            <a:endParaRPr/>
          </a:p>
        </p:txBody>
      </p:sp>
      <p:sp>
        <p:nvSpPr>
          <p:cNvPr id="2113" name="Google Shape;2113;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node that is divided into sub-nodes.</a:t>
            </a:r>
            <a:endParaRPr/>
          </a:p>
        </p:txBody>
      </p:sp>
      <p:sp>
        <p:nvSpPr>
          <p:cNvPr id="2114" name="Google Shape;2114;p132"/>
          <p:cNvSpPr txBox="1"/>
          <p:nvPr/>
        </p:nvSpPr>
        <p:spPr>
          <a:xfrm>
            <a:off x="4204850" y="1990125"/>
            <a:ext cx="38640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Branch/Sub-Tree</a:t>
            </a:r>
            <a:endParaRPr b="1" sz="1600">
              <a:latin typeface="Roboto"/>
              <a:ea typeface="Roboto"/>
              <a:cs typeface="Roboto"/>
              <a:sym typeface="Roboto"/>
            </a:endParaRPr>
          </a:p>
        </p:txBody>
      </p:sp>
      <p:sp>
        <p:nvSpPr>
          <p:cNvPr id="2115" name="Google Shape;2115;p132"/>
          <p:cNvSpPr txBox="1"/>
          <p:nvPr/>
        </p:nvSpPr>
        <p:spPr>
          <a:xfrm>
            <a:off x="2064125" y="1995338"/>
            <a:ext cx="2382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Splitting</a:t>
            </a:r>
            <a:endParaRPr b="1" sz="1600">
              <a:latin typeface="Roboto"/>
              <a:ea typeface="Roboto"/>
              <a:cs typeface="Roboto"/>
              <a:sym typeface="Roboto"/>
            </a:endParaRPr>
          </a:p>
        </p:txBody>
      </p:sp>
      <p:sp>
        <p:nvSpPr>
          <p:cNvPr id="2116" name="Google Shape;2116;p132"/>
          <p:cNvSpPr txBox="1"/>
          <p:nvPr/>
        </p:nvSpPr>
        <p:spPr>
          <a:xfrm>
            <a:off x="4787875" y="2482263"/>
            <a:ext cx="410400" cy="2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latin typeface="Roboto"/>
                <a:ea typeface="Roboto"/>
                <a:cs typeface="Roboto"/>
                <a:sym typeface="Roboto"/>
              </a:rPr>
              <a:t>A</a:t>
            </a:r>
            <a:endParaRPr b="1" sz="1600">
              <a:latin typeface="Roboto"/>
              <a:ea typeface="Roboto"/>
              <a:cs typeface="Roboto"/>
              <a:sym typeface="Roboto"/>
            </a:endParaRPr>
          </a:p>
        </p:txBody>
      </p:sp>
      <p:sp>
        <p:nvSpPr>
          <p:cNvPr id="2117" name="Google Shape;2117;p132"/>
          <p:cNvSpPr txBox="1"/>
          <p:nvPr/>
        </p:nvSpPr>
        <p:spPr>
          <a:xfrm>
            <a:off x="4482575" y="3861188"/>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B</a:t>
            </a:r>
            <a:endParaRPr b="1" sz="1600">
              <a:latin typeface="Roboto"/>
              <a:ea typeface="Roboto"/>
              <a:cs typeface="Roboto"/>
              <a:sym typeface="Roboto"/>
            </a:endParaRPr>
          </a:p>
        </p:txBody>
      </p:sp>
      <p:sp>
        <p:nvSpPr>
          <p:cNvPr id="2118" name="Google Shape;2118;p132"/>
          <p:cNvSpPr txBox="1"/>
          <p:nvPr/>
        </p:nvSpPr>
        <p:spPr>
          <a:xfrm>
            <a:off x="6342825" y="3881713"/>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C</a:t>
            </a:r>
            <a:endParaRPr b="1" sz="1600">
              <a:latin typeface="Roboto"/>
              <a:ea typeface="Roboto"/>
              <a:cs typeface="Roboto"/>
              <a:sym typeface="Roboto"/>
            </a:endParaRPr>
          </a:p>
        </p:txBody>
      </p:sp>
      <p:cxnSp>
        <p:nvCxnSpPr>
          <p:cNvPr id="2119" name="Google Shape;2119;p132"/>
          <p:cNvCxnSpPr/>
          <p:nvPr/>
        </p:nvCxnSpPr>
        <p:spPr>
          <a:xfrm flipH="1">
            <a:off x="1348825" y="1630425"/>
            <a:ext cx="2441700" cy="2154300"/>
          </a:xfrm>
          <a:prstGeom prst="straightConnector1">
            <a:avLst/>
          </a:prstGeom>
          <a:noFill/>
          <a:ln cap="flat" cmpd="sng" w="19050">
            <a:solidFill>
              <a:srgbClr val="000000"/>
            </a:solidFill>
            <a:prstDash val="solid"/>
            <a:round/>
            <a:headEnd len="med" w="med" type="none"/>
            <a:tailEnd len="med" w="med" type="none"/>
          </a:ln>
        </p:spPr>
      </p:cxnSp>
      <p:cxnSp>
        <p:nvCxnSpPr>
          <p:cNvPr id="2120" name="Google Shape;2120;p132"/>
          <p:cNvCxnSpPr/>
          <p:nvPr/>
        </p:nvCxnSpPr>
        <p:spPr>
          <a:xfrm>
            <a:off x="2304600" y="2745975"/>
            <a:ext cx="927900" cy="1128900"/>
          </a:xfrm>
          <a:prstGeom prst="straightConnector1">
            <a:avLst/>
          </a:prstGeom>
          <a:noFill/>
          <a:ln cap="flat" cmpd="sng" w="19050">
            <a:solidFill>
              <a:srgbClr val="000000"/>
            </a:solidFill>
            <a:prstDash val="solid"/>
            <a:round/>
            <a:headEnd len="med" w="med" type="none"/>
            <a:tailEnd len="med" w="med" type="none"/>
          </a:ln>
        </p:spPr>
      </p:cxnSp>
      <p:cxnSp>
        <p:nvCxnSpPr>
          <p:cNvPr id="2121" name="Google Shape;2121;p132"/>
          <p:cNvCxnSpPr/>
          <p:nvPr/>
        </p:nvCxnSpPr>
        <p:spPr>
          <a:xfrm>
            <a:off x="3090450" y="3728000"/>
            <a:ext cx="835800" cy="969000"/>
          </a:xfrm>
          <a:prstGeom prst="straightConnector1">
            <a:avLst/>
          </a:prstGeom>
          <a:noFill/>
          <a:ln cap="flat" cmpd="sng" w="19050">
            <a:solidFill>
              <a:srgbClr val="000000"/>
            </a:solidFill>
            <a:prstDash val="solid"/>
            <a:round/>
            <a:headEnd len="med" w="med" type="none"/>
            <a:tailEnd len="med" w="med" type="none"/>
          </a:ln>
        </p:spPr>
      </p:cxnSp>
      <p:cxnSp>
        <p:nvCxnSpPr>
          <p:cNvPr id="2122" name="Google Shape;2122;p132"/>
          <p:cNvCxnSpPr/>
          <p:nvPr/>
        </p:nvCxnSpPr>
        <p:spPr>
          <a:xfrm flipH="1">
            <a:off x="2324700" y="3789800"/>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23" name="Google Shape;2123;p132"/>
          <p:cNvCxnSpPr/>
          <p:nvPr/>
        </p:nvCxnSpPr>
        <p:spPr>
          <a:xfrm flipH="1">
            <a:off x="5198275" y="2780475"/>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24" name="Google Shape;2124;p132"/>
          <p:cNvCxnSpPr/>
          <p:nvPr/>
        </p:nvCxnSpPr>
        <p:spPr>
          <a:xfrm>
            <a:off x="6054625" y="2783475"/>
            <a:ext cx="775500" cy="839400"/>
          </a:xfrm>
          <a:prstGeom prst="straightConnector1">
            <a:avLst/>
          </a:prstGeom>
          <a:noFill/>
          <a:ln cap="flat" cmpd="sng" w="19050">
            <a:solidFill>
              <a:srgbClr val="000000"/>
            </a:solidFill>
            <a:prstDash val="solid"/>
            <a:round/>
            <a:headEnd len="med" w="med" type="none"/>
            <a:tailEnd len="med" w="med" type="none"/>
          </a:ln>
        </p:spPr>
      </p:cxnSp>
      <p:cxnSp>
        <p:nvCxnSpPr>
          <p:cNvPr id="2125" name="Google Shape;2125;p132"/>
          <p:cNvCxnSpPr>
            <a:stCxn id="2126" idx="2"/>
            <a:endCxn id="2127" idx="2"/>
          </p:cNvCxnSpPr>
          <p:nvPr/>
        </p:nvCxnSpPr>
        <p:spPr>
          <a:xfrm>
            <a:off x="3737375" y="1841000"/>
            <a:ext cx="2258100" cy="1064700"/>
          </a:xfrm>
          <a:prstGeom prst="straightConnector1">
            <a:avLst/>
          </a:prstGeom>
          <a:noFill/>
          <a:ln cap="flat" cmpd="sng" w="19050">
            <a:solidFill>
              <a:srgbClr val="000000"/>
            </a:solidFill>
            <a:prstDash val="solid"/>
            <a:round/>
            <a:headEnd len="med" w="med" type="none"/>
            <a:tailEnd len="med" w="med" type="none"/>
          </a:ln>
        </p:spPr>
      </p:cxnSp>
      <p:sp>
        <p:nvSpPr>
          <p:cNvPr id="2128" name="Google Shape;2128;p132"/>
          <p:cNvSpPr/>
          <p:nvPr/>
        </p:nvSpPr>
        <p:spPr>
          <a:xfrm>
            <a:off x="1348825" y="4348038"/>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29" name="Google Shape;2129;p132"/>
          <p:cNvSpPr/>
          <p:nvPr/>
        </p:nvSpPr>
        <p:spPr>
          <a:xfrm>
            <a:off x="3417950" y="4348025"/>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30" name="Google Shape;2130;p132"/>
          <p:cNvSpPr/>
          <p:nvPr/>
        </p:nvSpPr>
        <p:spPr>
          <a:xfrm>
            <a:off x="2323550" y="3474625"/>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131" name="Google Shape;2131;p132"/>
          <p:cNvSpPr/>
          <p:nvPr/>
        </p:nvSpPr>
        <p:spPr>
          <a:xfrm>
            <a:off x="474300" y="3474625"/>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32" name="Google Shape;2132;p132"/>
          <p:cNvSpPr/>
          <p:nvPr/>
        </p:nvSpPr>
        <p:spPr>
          <a:xfrm>
            <a:off x="1651725" y="25241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26" name="Google Shape;2126;p132"/>
          <p:cNvSpPr/>
          <p:nvPr/>
        </p:nvSpPr>
        <p:spPr>
          <a:xfrm>
            <a:off x="2915975" y="13964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Root Node</a:t>
            </a:r>
            <a:endParaRPr sz="1600">
              <a:solidFill>
                <a:srgbClr val="666666"/>
              </a:solidFill>
              <a:latin typeface="Roboto"/>
              <a:ea typeface="Roboto"/>
              <a:cs typeface="Roboto"/>
              <a:sym typeface="Roboto"/>
            </a:endParaRPr>
          </a:p>
        </p:txBody>
      </p:sp>
      <p:sp>
        <p:nvSpPr>
          <p:cNvPr id="2133" name="Google Shape;2133;p132"/>
          <p:cNvSpPr/>
          <p:nvPr/>
        </p:nvSpPr>
        <p:spPr>
          <a:xfrm>
            <a:off x="4447013" y="34746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34" name="Google Shape;2134;p132"/>
          <p:cNvSpPr/>
          <p:nvPr/>
        </p:nvSpPr>
        <p:spPr>
          <a:xfrm>
            <a:off x="6235738" y="34746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27" name="Google Shape;2127;p132"/>
          <p:cNvSpPr/>
          <p:nvPr/>
        </p:nvSpPr>
        <p:spPr>
          <a:xfrm>
            <a:off x="5174000" y="2461125"/>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135" name="Google Shape;2135;p132"/>
          <p:cNvSpPr/>
          <p:nvPr/>
        </p:nvSpPr>
        <p:spPr>
          <a:xfrm rot="-2940033">
            <a:off x="2690271" y="1720855"/>
            <a:ext cx="468256" cy="216460"/>
          </a:xfrm>
          <a:prstGeom prst="homePlate">
            <a:avLst>
              <a:gd fmla="val 50000" name="adj"/>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2"/>
          <p:cNvSpPr txBox="1"/>
          <p:nvPr/>
        </p:nvSpPr>
        <p:spPr>
          <a:xfrm>
            <a:off x="4653650" y="1583925"/>
            <a:ext cx="34152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latin typeface="Roboto"/>
                <a:ea typeface="Roboto"/>
                <a:cs typeface="Roboto"/>
                <a:sym typeface="Roboto"/>
              </a:rPr>
              <a:t>Note: </a:t>
            </a:r>
            <a:r>
              <a:rPr lang="en" sz="1600">
                <a:solidFill>
                  <a:schemeClr val="dk1"/>
                </a:solidFill>
                <a:latin typeface="Roboto Light"/>
                <a:ea typeface="Roboto Light"/>
                <a:cs typeface="Roboto Light"/>
                <a:sym typeface="Roboto Light"/>
              </a:rPr>
              <a:t>A is a parent node of B and C</a:t>
            </a:r>
            <a:endParaRPr sz="1600">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133"/>
          <p:cNvSpPr/>
          <p:nvPr/>
        </p:nvSpPr>
        <p:spPr>
          <a:xfrm>
            <a:off x="4204750" y="1995350"/>
            <a:ext cx="3864000" cy="224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3" name="Google Shape;2143;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4" name="Google Shape;2144;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Child Node</a:t>
            </a:r>
            <a:endParaRPr/>
          </a:p>
        </p:txBody>
      </p:sp>
      <p:sp>
        <p:nvSpPr>
          <p:cNvPr id="2145" name="Google Shape;2145;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Sub-nodes of a parent node.</a:t>
            </a:r>
            <a:endParaRPr/>
          </a:p>
        </p:txBody>
      </p:sp>
      <p:sp>
        <p:nvSpPr>
          <p:cNvPr id="2146" name="Google Shape;2146;p133"/>
          <p:cNvSpPr txBox="1"/>
          <p:nvPr/>
        </p:nvSpPr>
        <p:spPr>
          <a:xfrm>
            <a:off x="4204850" y="1990125"/>
            <a:ext cx="38640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Branch/Sub-Tree</a:t>
            </a:r>
            <a:endParaRPr b="1" sz="1600">
              <a:latin typeface="Roboto"/>
              <a:ea typeface="Roboto"/>
              <a:cs typeface="Roboto"/>
              <a:sym typeface="Roboto"/>
            </a:endParaRPr>
          </a:p>
        </p:txBody>
      </p:sp>
      <p:sp>
        <p:nvSpPr>
          <p:cNvPr id="2147" name="Google Shape;2147;p133"/>
          <p:cNvSpPr txBox="1"/>
          <p:nvPr/>
        </p:nvSpPr>
        <p:spPr>
          <a:xfrm>
            <a:off x="2064125" y="1995338"/>
            <a:ext cx="2382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Splitting</a:t>
            </a:r>
            <a:endParaRPr b="1" sz="1600">
              <a:latin typeface="Roboto"/>
              <a:ea typeface="Roboto"/>
              <a:cs typeface="Roboto"/>
              <a:sym typeface="Roboto"/>
            </a:endParaRPr>
          </a:p>
        </p:txBody>
      </p:sp>
      <p:sp>
        <p:nvSpPr>
          <p:cNvPr id="2148" name="Google Shape;2148;p133"/>
          <p:cNvSpPr txBox="1"/>
          <p:nvPr/>
        </p:nvSpPr>
        <p:spPr>
          <a:xfrm>
            <a:off x="4787875" y="2482263"/>
            <a:ext cx="410400" cy="2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latin typeface="Roboto"/>
                <a:ea typeface="Roboto"/>
                <a:cs typeface="Roboto"/>
                <a:sym typeface="Roboto"/>
              </a:rPr>
              <a:t>A</a:t>
            </a:r>
            <a:endParaRPr b="1" sz="1600">
              <a:latin typeface="Roboto"/>
              <a:ea typeface="Roboto"/>
              <a:cs typeface="Roboto"/>
              <a:sym typeface="Roboto"/>
            </a:endParaRPr>
          </a:p>
        </p:txBody>
      </p:sp>
      <p:sp>
        <p:nvSpPr>
          <p:cNvPr id="2149" name="Google Shape;2149;p133"/>
          <p:cNvSpPr txBox="1"/>
          <p:nvPr/>
        </p:nvSpPr>
        <p:spPr>
          <a:xfrm>
            <a:off x="4482575" y="3861188"/>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B</a:t>
            </a:r>
            <a:endParaRPr b="1" sz="1600">
              <a:latin typeface="Roboto"/>
              <a:ea typeface="Roboto"/>
              <a:cs typeface="Roboto"/>
              <a:sym typeface="Roboto"/>
            </a:endParaRPr>
          </a:p>
        </p:txBody>
      </p:sp>
      <p:sp>
        <p:nvSpPr>
          <p:cNvPr id="2150" name="Google Shape;2150;p133"/>
          <p:cNvSpPr txBox="1"/>
          <p:nvPr/>
        </p:nvSpPr>
        <p:spPr>
          <a:xfrm>
            <a:off x="6342825" y="3881713"/>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C</a:t>
            </a:r>
            <a:endParaRPr b="1" sz="1600">
              <a:latin typeface="Roboto"/>
              <a:ea typeface="Roboto"/>
              <a:cs typeface="Roboto"/>
              <a:sym typeface="Roboto"/>
            </a:endParaRPr>
          </a:p>
        </p:txBody>
      </p:sp>
      <p:cxnSp>
        <p:nvCxnSpPr>
          <p:cNvPr id="2151" name="Google Shape;2151;p133"/>
          <p:cNvCxnSpPr/>
          <p:nvPr/>
        </p:nvCxnSpPr>
        <p:spPr>
          <a:xfrm flipH="1">
            <a:off x="1348825" y="1630425"/>
            <a:ext cx="2441700" cy="2154300"/>
          </a:xfrm>
          <a:prstGeom prst="straightConnector1">
            <a:avLst/>
          </a:prstGeom>
          <a:noFill/>
          <a:ln cap="flat" cmpd="sng" w="19050">
            <a:solidFill>
              <a:srgbClr val="000000"/>
            </a:solidFill>
            <a:prstDash val="solid"/>
            <a:round/>
            <a:headEnd len="med" w="med" type="none"/>
            <a:tailEnd len="med" w="med" type="none"/>
          </a:ln>
        </p:spPr>
      </p:cxnSp>
      <p:cxnSp>
        <p:nvCxnSpPr>
          <p:cNvPr id="2152" name="Google Shape;2152;p133"/>
          <p:cNvCxnSpPr/>
          <p:nvPr/>
        </p:nvCxnSpPr>
        <p:spPr>
          <a:xfrm>
            <a:off x="2304600" y="2745975"/>
            <a:ext cx="927900" cy="1128900"/>
          </a:xfrm>
          <a:prstGeom prst="straightConnector1">
            <a:avLst/>
          </a:prstGeom>
          <a:noFill/>
          <a:ln cap="flat" cmpd="sng" w="19050">
            <a:solidFill>
              <a:srgbClr val="000000"/>
            </a:solidFill>
            <a:prstDash val="solid"/>
            <a:round/>
            <a:headEnd len="med" w="med" type="none"/>
            <a:tailEnd len="med" w="med" type="none"/>
          </a:ln>
        </p:spPr>
      </p:cxnSp>
      <p:cxnSp>
        <p:nvCxnSpPr>
          <p:cNvPr id="2153" name="Google Shape;2153;p133"/>
          <p:cNvCxnSpPr/>
          <p:nvPr/>
        </p:nvCxnSpPr>
        <p:spPr>
          <a:xfrm>
            <a:off x="3090450" y="3728000"/>
            <a:ext cx="835800" cy="969000"/>
          </a:xfrm>
          <a:prstGeom prst="straightConnector1">
            <a:avLst/>
          </a:prstGeom>
          <a:noFill/>
          <a:ln cap="flat" cmpd="sng" w="19050">
            <a:solidFill>
              <a:srgbClr val="000000"/>
            </a:solidFill>
            <a:prstDash val="solid"/>
            <a:round/>
            <a:headEnd len="med" w="med" type="none"/>
            <a:tailEnd len="med" w="med" type="none"/>
          </a:ln>
        </p:spPr>
      </p:cxnSp>
      <p:cxnSp>
        <p:nvCxnSpPr>
          <p:cNvPr id="2154" name="Google Shape;2154;p133"/>
          <p:cNvCxnSpPr/>
          <p:nvPr/>
        </p:nvCxnSpPr>
        <p:spPr>
          <a:xfrm flipH="1">
            <a:off x="2324700" y="3789800"/>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55" name="Google Shape;2155;p133"/>
          <p:cNvCxnSpPr/>
          <p:nvPr/>
        </p:nvCxnSpPr>
        <p:spPr>
          <a:xfrm flipH="1">
            <a:off x="5198275" y="2780475"/>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56" name="Google Shape;2156;p133"/>
          <p:cNvCxnSpPr/>
          <p:nvPr/>
        </p:nvCxnSpPr>
        <p:spPr>
          <a:xfrm>
            <a:off x="6054625" y="2783475"/>
            <a:ext cx="775500" cy="839400"/>
          </a:xfrm>
          <a:prstGeom prst="straightConnector1">
            <a:avLst/>
          </a:prstGeom>
          <a:noFill/>
          <a:ln cap="flat" cmpd="sng" w="19050">
            <a:solidFill>
              <a:srgbClr val="000000"/>
            </a:solidFill>
            <a:prstDash val="solid"/>
            <a:round/>
            <a:headEnd len="med" w="med" type="none"/>
            <a:tailEnd len="med" w="med" type="none"/>
          </a:ln>
        </p:spPr>
      </p:cxnSp>
      <p:cxnSp>
        <p:nvCxnSpPr>
          <p:cNvPr id="2157" name="Google Shape;2157;p133"/>
          <p:cNvCxnSpPr>
            <a:stCxn id="2158" idx="2"/>
            <a:endCxn id="2159" idx="2"/>
          </p:cNvCxnSpPr>
          <p:nvPr/>
        </p:nvCxnSpPr>
        <p:spPr>
          <a:xfrm>
            <a:off x="3737375" y="1841000"/>
            <a:ext cx="2258100" cy="1064700"/>
          </a:xfrm>
          <a:prstGeom prst="straightConnector1">
            <a:avLst/>
          </a:prstGeom>
          <a:noFill/>
          <a:ln cap="flat" cmpd="sng" w="19050">
            <a:solidFill>
              <a:srgbClr val="000000"/>
            </a:solidFill>
            <a:prstDash val="solid"/>
            <a:round/>
            <a:headEnd len="med" w="med" type="none"/>
            <a:tailEnd len="med" w="med" type="none"/>
          </a:ln>
        </p:spPr>
      </p:cxnSp>
      <p:sp>
        <p:nvSpPr>
          <p:cNvPr id="2160" name="Google Shape;2160;p133"/>
          <p:cNvSpPr/>
          <p:nvPr/>
        </p:nvSpPr>
        <p:spPr>
          <a:xfrm>
            <a:off x="1348825" y="4348038"/>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61" name="Google Shape;2161;p133"/>
          <p:cNvSpPr/>
          <p:nvPr/>
        </p:nvSpPr>
        <p:spPr>
          <a:xfrm>
            <a:off x="3417950" y="4348025"/>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62" name="Google Shape;2162;p133"/>
          <p:cNvSpPr/>
          <p:nvPr/>
        </p:nvSpPr>
        <p:spPr>
          <a:xfrm>
            <a:off x="2323550" y="3474625"/>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63" name="Google Shape;2163;p133"/>
          <p:cNvSpPr/>
          <p:nvPr/>
        </p:nvSpPr>
        <p:spPr>
          <a:xfrm>
            <a:off x="474300" y="3474625"/>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64" name="Google Shape;2164;p133"/>
          <p:cNvSpPr/>
          <p:nvPr/>
        </p:nvSpPr>
        <p:spPr>
          <a:xfrm>
            <a:off x="1651725" y="25241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58" name="Google Shape;2158;p133"/>
          <p:cNvSpPr/>
          <p:nvPr/>
        </p:nvSpPr>
        <p:spPr>
          <a:xfrm>
            <a:off x="2915975" y="13964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Root Node</a:t>
            </a:r>
            <a:endParaRPr sz="1600">
              <a:solidFill>
                <a:srgbClr val="666666"/>
              </a:solidFill>
              <a:latin typeface="Roboto"/>
              <a:ea typeface="Roboto"/>
              <a:cs typeface="Roboto"/>
              <a:sym typeface="Roboto"/>
            </a:endParaRPr>
          </a:p>
        </p:txBody>
      </p:sp>
      <p:sp>
        <p:nvSpPr>
          <p:cNvPr id="2165" name="Google Shape;2165;p133"/>
          <p:cNvSpPr/>
          <p:nvPr/>
        </p:nvSpPr>
        <p:spPr>
          <a:xfrm>
            <a:off x="4447013"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66" name="Google Shape;2166;p133"/>
          <p:cNvSpPr/>
          <p:nvPr/>
        </p:nvSpPr>
        <p:spPr>
          <a:xfrm>
            <a:off x="6235738"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59" name="Google Shape;2159;p133"/>
          <p:cNvSpPr/>
          <p:nvPr/>
        </p:nvSpPr>
        <p:spPr>
          <a:xfrm>
            <a:off x="5174000" y="2461125"/>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67" name="Google Shape;2167;p133"/>
          <p:cNvSpPr/>
          <p:nvPr/>
        </p:nvSpPr>
        <p:spPr>
          <a:xfrm rot="-2940033">
            <a:off x="2690271" y="1720855"/>
            <a:ext cx="468256" cy="216460"/>
          </a:xfrm>
          <a:prstGeom prst="homePlate">
            <a:avLst>
              <a:gd fmla="val 50000" name="adj"/>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168" name="Google Shape;2168;p133"/>
          <p:cNvSpPr txBox="1"/>
          <p:nvPr/>
        </p:nvSpPr>
        <p:spPr>
          <a:xfrm>
            <a:off x="4653650" y="1583925"/>
            <a:ext cx="34152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latin typeface="Roboto"/>
                <a:ea typeface="Roboto"/>
                <a:cs typeface="Roboto"/>
                <a:sym typeface="Roboto"/>
              </a:rPr>
              <a:t>Note: </a:t>
            </a:r>
            <a:r>
              <a:rPr lang="en" sz="1600">
                <a:solidFill>
                  <a:schemeClr val="dk1"/>
                </a:solidFill>
                <a:latin typeface="Roboto Light"/>
                <a:ea typeface="Roboto Light"/>
                <a:cs typeface="Roboto Light"/>
                <a:sym typeface="Roboto Light"/>
              </a:rPr>
              <a:t>A is a parent node of B and C</a:t>
            </a:r>
            <a:endParaRPr sz="1600">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134"/>
          <p:cNvSpPr/>
          <p:nvPr/>
        </p:nvSpPr>
        <p:spPr>
          <a:xfrm>
            <a:off x="4204750" y="1995350"/>
            <a:ext cx="3864000" cy="224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5" name="Google Shape;2175;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6" name="Google Shape;2176;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Decision Node</a:t>
            </a:r>
            <a:endParaRPr/>
          </a:p>
        </p:txBody>
      </p:sp>
      <p:sp>
        <p:nvSpPr>
          <p:cNvPr id="2177" name="Google Shape;2177;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sub-node that is split into further sub-nodes.</a:t>
            </a:r>
            <a:endParaRPr/>
          </a:p>
        </p:txBody>
      </p:sp>
      <p:sp>
        <p:nvSpPr>
          <p:cNvPr id="2178" name="Google Shape;2178;p134"/>
          <p:cNvSpPr txBox="1"/>
          <p:nvPr/>
        </p:nvSpPr>
        <p:spPr>
          <a:xfrm>
            <a:off x="4204850" y="1990125"/>
            <a:ext cx="38640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Branch/Sub-Tree</a:t>
            </a:r>
            <a:endParaRPr b="1" sz="1600">
              <a:latin typeface="Roboto"/>
              <a:ea typeface="Roboto"/>
              <a:cs typeface="Roboto"/>
              <a:sym typeface="Roboto"/>
            </a:endParaRPr>
          </a:p>
        </p:txBody>
      </p:sp>
      <p:sp>
        <p:nvSpPr>
          <p:cNvPr id="2179" name="Google Shape;2179;p134"/>
          <p:cNvSpPr txBox="1"/>
          <p:nvPr/>
        </p:nvSpPr>
        <p:spPr>
          <a:xfrm>
            <a:off x="2064125" y="1995338"/>
            <a:ext cx="2382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Splitting</a:t>
            </a:r>
            <a:endParaRPr b="1" sz="1600">
              <a:latin typeface="Roboto"/>
              <a:ea typeface="Roboto"/>
              <a:cs typeface="Roboto"/>
              <a:sym typeface="Roboto"/>
            </a:endParaRPr>
          </a:p>
        </p:txBody>
      </p:sp>
      <p:sp>
        <p:nvSpPr>
          <p:cNvPr id="2180" name="Google Shape;2180;p134"/>
          <p:cNvSpPr txBox="1"/>
          <p:nvPr/>
        </p:nvSpPr>
        <p:spPr>
          <a:xfrm>
            <a:off x="4787875" y="2482263"/>
            <a:ext cx="410400" cy="2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latin typeface="Roboto"/>
                <a:ea typeface="Roboto"/>
                <a:cs typeface="Roboto"/>
                <a:sym typeface="Roboto"/>
              </a:rPr>
              <a:t>A</a:t>
            </a:r>
            <a:endParaRPr b="1" sz="1600">
              <a:latin typeface="Roboto"/>
              <a:ea typeface="Roboto"/>
              <a:cs typeface="Roboto"/>
              <a:sym typeface="Roboto"/>
            </a:endParaRPr>
          </a:p>
        </p:txBody>
      </p:sp>
      <p:sp>
        <p:nvSpPr>
          <p:cNvPr id="2181" name="Google Shape;2181;p134"/>
          <p:cNvSpPr txBox="1"/>
          <p:nvPr/>
        </p:nvSpPr>
        <p:spPr>
          <a:xfrm>
            <a:off x="4482575" y="3861188"/>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B</a:t>
            </a:r>
            <a:endParaRPr b="1" sz="1600">
              <a:latin typeface="Roboto"/>
              <a:ea typeface="Roboto"/>
              <a:cs typeface="Roboto"/>
              <a:sym typeface="Roboto"/>
            </a:endParaRPr>
          </a:p>
        </p:txBody>
      </p:sp>
      <p:sp>
        <p:nvSpPr>
          <p:cNvPr id="2182" name="Google Shape;2182;p134"/>
          <p:cNvSpPr txBox="1"/>
          <p:nvPr/>
        </p:nvSpPr>
        <p:spPr>
          <a:xfrm>
            <a:off x="6342825" y="3881713"/>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C</a:t>
            </a:r>
            <a:endParaRPr b="1" sz="1600">
              <a:latin typeface="Roboto"/>
              <a:ea typeface="Roboto"/>
              <a:cs typeface="Roboto"/>
              <a:sym typeface="Roboto"/>
            </a:endParaRPr>
          </a:p>
        </p:txBody>
      </p:sp>
      <p:cxnSp>
        <p:nvCxnSpPr>
          <p:cNvPr id="2183" name="Google Shape;2183;p134"/>
          <p:cNvCxnSpPr/>
          <p:nvPr/>
        </p:nvCxnSpPr>
        <p:spPr>
          <a:xfrm flipH="1">
            <a:off x="1348825" y="1630425"/>
            <a:ext cx="2441700" cy="2154300"/>
          </a:xfrm>
          <a:prstGeom prst="straightConnector1">
            <a:avLst/>
          </a:prstGeom>
          <a:noFill/>
          <a:ln cap="flat" cmpd="sng" w="19050">
            <a:solidFill>
              <a:srgbClr val="000000"/>
            </a:solidFill>
            <a:prstDash val="solid"/>
            <a:round/>
            <a:headEnd len="med" w="med" type="none"/>
            <a:tailEnd len="med" w="med" type="none"/>
          </a:ln>
        </p:spPr>
      </p:cxnSp>
      <p:cxnSp>
        <p:nvCxnSpPr>
          <p:cNvPr id="2184" name="Google Shape;2184;p134"/>
          <p:cNvCxnSpPr/>
          <p:nvPr/>
        </p:nvCxnSpPr>
        <p:spPr>
          <a:xfrm>
            <a:off x="2304600" y="2745975"/>
            <a:ext cx="927900" cy="1128900"/>
          </a:xfrm>
          <a:prstGeom prst="straightConnector1">
            <a:avLst/>
          </a:prstGeom>
          <a:noFill/>
          <a:ln cap="flat" cmpd="sng" w="19050">
            <a:solidFill>
              <a:srgbClr val="000000"/>
            </a:solidFill>
            <a:prstDash val="solid"/>
            <a:round/>
            <a:headEnd len="med" w="med" type="none"/>
            <a:tailEnd len="med" w="med" type="none"/>
          </a:ln>
        </p:spPr>
      </p:cxnSp>
      <p:cxnSp>
        <p:nvCxnSpPr>
          <p:cNvPr id="2185" name="Google Shape;2185;p134"/>
          <p:cNvCxnSpPr/>
          <p:nvPr/>
        </p:nvCxnSpPr>
        <p:spPr>
          <a:xfrm>
            <a:off x="3090450" y="3728000"/>
            <a:ext cx="835800" cy="969000"/>
          </a:xfrm>
          <a:prstGeom prst="straightConnector1">
            <a:avLst/>
          </a:prstGeom>
          <a:noFill/>
          <a:ln cap="flat" cmpd="sng" w="19050">
            <a:solidFill>
              <a:srgbClr val="000000"/>
            </a:solidFill>
            <a:prstDash val="solid"/>
            <a:round/>
            <a:headEnd len="med" w="med" type="none"/>
            <a:tailEnd len="med" w="med" type="none"/>
          </a:ln>
        </p:spPr>
      </p:cxnSp>
      <p:cxnSp>
        <p:nvCxnSpPr>
          <p:cNvPr id="2186" name="Google Shape;2186;p134"/>
          <p:cNvCxnSpPr/>
          <p:nvPr/>
        </p:nvCxnSpPr>
        <p:spPr>
          <a:xfrm flipH="1">
            <a:off x="2324700" y="3789800"/>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87" name="Google Shape;2187;p134"/>
          <p:cNvCxnSpPr/>
          <p:nvPr/>
        </p:nvCxnSpPr>
        <p:spPr>
          <a:xfrm flipH="1">
            <a:off x="5198275" y="2780475"/>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88" name="Google Shape;2188;p134"/>
          <p:cNvCxnSpPr/>
          <p:nvPr/>
        </p:nvCxnSpPr>
        <p:spPr>
          <a:xfrm>
            <a:off x="6054625" y="2783475"/>
            <a:ext cx="775500" cy="839400"/>
          </a:xfrm>
          <a:prstGeom prst="straightConnector1">
            <a:avLst/>
          </a:prstGeom>
          <a:noFill/>
          <a:ln cap="flat" cmpd="sng" w="19050">
            <a:solidFill>
              <a:srgbClr val="000000"/>
            </a:solidFill>
            <a:prstDash val="solid"/>
            <a:round/>
            <a:headEnd len="med" w="med" type="none"/>
            <a:tailEnd len="med" w="med" type="none"/>
          </a:ln>
        </p:spPr>
      </p:cxnSp>
      <p:cxnSp>
        <p:nvCxnSpPr>
          <p:cNvPr id="2189" name="Google Shape;2189;p134"/>
          <p:cNvCxnSpPr>
            <a:stCxn id="2190" idx="2"/>
            <a:endCxn id="2191" idx="2"/>
          </p:cNvCxnSpPr>
          <p:nvPr/>
        </p:nvCxnSpPr>
        <p:spPr>
          <a:xfrm>
            <a:off x="3737375" y="1841000"/>
            <a:ext cx="2258100" cy="1064700"/>
          </a:xfrm>
          <a:prstGeom prst="straightConnector1">
            <a:avLst/>
          </a:prstGeom>
          <a:noFill/>
          <a:ln cap="flat" cmpd="sng" w="19050">
            <a:solidFill>
              <a:srgbClr val="000000"/>
            </a:solidFill>
            <a:prstDash val="solid"/>
            <a:round/>
            <a:headEnd len="med" w="med" type="none"/>
            <a:tailEnd len="med" w="med" type="none"/>
          </a:ln>
        </p:spPr>
      </p:cxnSp>
      <p:sp>
        <p:nvSpPr>
          <p:cNvPr id="2192" name="Google Shape;2192;p134"/>
          <p:cNvSpPr/>
          <p:nvPr/>
        </p:nvSpPr>
        <p:spPr>
          <a:xfrm>
            <a:off x="1348825" y="4348038"/>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93" name="Google Shape;2193;p134"/>
          <p:cNvSpPr/>
          <p:nvPr/>
        </p:nvSpPr>
        <p:spPr>
          <a:xfrm>
            <a:off x="3417950" y="4348025"/>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94" name="Google Shape;2194;p134"/>
          <p:cNvSpPr/>
          <p:nvPr/>
        </p:nvSpPr>
        <p:spPr>
          <a:xfrm>
            <a:off x="2323550" y="3474625"/>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95" name="Google Shape;2195;p134"/>
          <p:cNvSpPr/>
          <p:nvPr/>
        </p:nvSpPr>
        <p:spPr>
          <a:xfrm>
            <a:off x="474300" y="3474625"/>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96" name="Google Shape;2196;p134"/>
          <p:cNvSpPr/>
          <p:nvPr/>
        </p:nvSpPr>
        <p:spPr>
          <a:xfrm>
            <a:off x="1651725" y="2524100"/>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90" name="Google Shape;2190;p134"/>
          <p:cNvSpPr/>
          <p:nvPr/>
        </p:nvSpPr>
        <p:spPr>
          <a:xfrm>
            <a:off x="2915975" y="1396400"/>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Root Node</a:t>
            </a:r>
            <a:endParaRPr sz="1600">
              <a:solidFill>
                <a:srgbClr val="666666"/>
              </a:solidFill>
              <a:latin typeface="Roboto"/>
              <a:ea typeface="Roboto"/>
              <a:cs typeface="Roboto"/>
              <a:sym typeface="Roboto"/>
            </a:endParaRPr>
          </a:p>
        </p:txBody>
      </p:sp>
      <p:sp>
        <p:nvSpPr>
          <p:cNvPr id="2197" name="Google Shape;2197;p134"/>
          <p:cNvSpPr/>
          <p:nvPr/>
        </p:nvSpPr>
        <p:spPr>
          <a:xfrm>
            <a:off x="4447013"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98" name="Google Shape;2198;p134"/>
          <p:cNvSpPr/>
          <p:nvPr/>
        </p:nvSpPr>
        <p:spPr>
          <a:xfrm>
            <a:off x="6235738"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91" name="Google Shape;2191;p134"/>
          <p:cNvSpPr/>
          <p:nvPr/>
        </p:nvSpPr>
        <p:spPr>
          <a:xfrm>
            <a:off x="5174000" y="2461125"/>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199" name="Google Shape;2199;p134"/>
          <p:cNvSpPr/>
          <p:nvPr/>
        </p:nvSpPr>
        <p:spPr>
          <a:xfrm rot="-2940033">
            <a:off x="2690271" y="1720855"/>
            <a:ext cx="468256" cy="216460"/>
          </a:xfrm>
          <a:prstGeom prst="homePlate">
            <a:avLst>
              <a:gd fmla="val 50000" name="adj"/>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200" name="Google Shape;2200;p134"/>
          <p:cNvSpPr txBox="1"/>
          <p:nvPr/>
        </p:nvSpPr>
        <p:spPr>
          <a:xfrm>
            <a:off x="4653650" y="1583925"/>
            <a:ext cx="34152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latin typeface="Roboto"/>
                <a:ea typeface="Roboto"/>
                <a:cs typeface="Roboto"/>
                <a:sym typeface="Roboto"/>
              </a:rPr>
              <a:t>Note: </a:t>
            </a:r>
            <a:r>
              <a:rPr lang="en" sz="1600">
                <a:solidFill>
                  <a:schemeClr val="dk1"/>
                </a:solidFill>
                <a:latin typeface="Roboto Light"/>
                <a:ea typeface="Roboto Light"/>
                <a:cs typeface="Roboto Light"/>
                <a:sym typeface="Roboto Light"/>
              </a:rPr>
              <a:t>A is a parent node of B and C</a:t>
            </a:r>
            <a:endParaRPr sz="1600">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3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Decision Trees</a:t>
            </a:r>
            <a:endParaRPr/>
          </a:p>
        </p:txBody>
      </p:sp>
      <p:sp>
        <p:nvSpPr>
          <p:cNvPr id="2206" name="Google Shape;2206;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Decision trees can become very complex and deep, depending on how many questions have to be answered. Deep and complex trees tend to overfit to the training data and do not generalize well to new data.</a:t>
            </a:r>
            <a:endParaRPr/>
          </a:p>
        </p:txBody>
      </p:sp>
      <p:sp>
        <p:nvSpPr>
          <p:cNvPr id="2207" name="Google Shape;2207;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8" name="Google Shape;2208;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09" name="Google Shape;2209;p135"/>
          <p:cNvPicPr preferRelativeResize="0"/>
          <p:nvPr/>
        </p:nvPicPr>
        <p:blipFill rotWithShape="1">
          <a:blip r:embed="rId3">
            <a:alphaModFix/>
          </a:blip>
          <a:srcRect b="0" l="0" r="0" t="40205"/>
          <a:stretch/>
        </p:blipFill>
        <p:spPr>
          <a:xfrm>
            <a:off x="103725" y="1692200"/>
            <a:ext cx="8945024" cy="3013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5" name="Google Shape;2215;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6" name="Google Shape;2216;p13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1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2" name="Google Shape;2222;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8" name="Google Shape;2228;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9" name="Google Shape;2229;p138"/>
          <p:cNvSpPr txBox="1"/>
          <p:nvPr>
            <p:ph type="title"/>
          </p:nvPr>
        </p:nvSpPr>
        <p:spPr>
          <a:xfrm>
            <a:off x="1400" y="274875"/>
            <a:ext cx="8868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Predicting Fraudulent Loan Applications</a:t>
            </a:r>
            <a:endParaRPr sz="3000">
              <a:solidFill>
                <a:schemeClr val="dk1"/>
              </a:solidFill>
            </a:endParaRPr>
          </a:p>
          <a:p>
            <a:pPr indent="0" lvl="0" marL="0" rtl="0" algn="l">
              <a:lnSpc>
                <a:spcPct val="115000"/>
              </a:lnSpc>
              <a:spcBef>
                <a:spcPts val="800"/>
              </a:spcBef>
              <a:spcAft>
                <a:spcPts val="800"/>
              </a:spcAft>
              <a:buNone/>
            </a:pPr>
            <a:r>
              <a:rPr lang="en" sz="1800">
                <a:solidFill>
                  <a:schemeClr val="dk1"/>
                </a:solidFill>
                <a:latin typeface="Roboto"/>
                <a:ea typeface="Roboto"/>
                <a:cs typeface="Roboto"/>
                <a:sym typeface="Roboto"/>
              </a:rPr>
              <a:t>In this activity, you will </a:t>
            </a:r>
            <a:r>
              <a:rPr lang="en" sz="1800">
                <a:solidFill>
                  <a:schemeClr val="dk1"/>
                </a:solidFill>
                <a:latin typeface="Roboto"/>
                <a:ea typeface="Roboto"/>
                <a:cs typeface="Roboto"/>
                <a:sym typeface="Roboto"/>
              </a:rPr>
              <a:t>will create a decision tree model to predict fraudulent loan applications.</a:t>
            </a:r>
            <a:endParaRPr/>
          </a:p>
        </p:txBody>
      </p:sp>
      <p:sp>
        <p:nvSpPr>
          <p:cNvPr id="2230" name="Google Shape;2230;p13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6" name="Google Shape;2236;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2" name="Google Shape;2242;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6" name="Google Shape;1456;p10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Trees and Ensemble Learning</a:t>
            </a:r>
            <a:endParaRPr/>
          </a:p>
        </p:txBody>
      </p:sp>
      <p:sp>
        <p:nvSpPr>
          <p:cNvPr id="1457" name="Google Shape;1457;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Today you will learn about several new machine learning models:</a:t>
            </a:r>
            <a:endParaRPr/>
          </a:p>
        </p:txBody>
      </p:sp>
      <p:sp>
        <p:nvSpPr>
          <p:cNvPr id="1458" name="Google Shape;1458;p105"/>
          <p:cNvSpPr txBox="1"/>
          <p:nvPr>
            <p:ph idx="1" type="subTitle"/>
          </p:nvPr>
        </p:nvSpPr>
        <p:spPr>
          <a:xfrm>
            <a:off x="385382" y="3837524"/>
            <a:ext cx="2185500" cy="5577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Support vector machines (SVM)</a:t>
            </a:r>
            <a:endParaRPr sz="1600">
              <a:solidFill>
                <a:schemeClr val="dk1"/>
              </a:solidFill>
              <a:latin typeface="Roboto Medium"/>
              <a:ea typeface="Roboto Medium"/>
              <a:cs typeface="Roboto Medium"/>
              <a:sym typeface="Roboto Medium"/>
            </a:endParaRPr>
          </a:p>
        </p:txBody>
      </p:sp>
      <p:sp>
        <p:nvSpPr>
          <p:cNvPr id="1459" name="Google Shape;1459;p105"/>
          <p:cNvSpPr txBox="1"/>
          <p:nvPr>
            <p:ph idx="2" type="subTitle"/>
          </p:nvPr>
        </p:nvSpPr>
        <p:spPr>
          <a:xfrm>
            <a:off x="3381308" y="3837524"/>
            <a:ext cx="2185500" cy="5577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k-nearest neighbors</a:t>
            </a:r>
            <a:endParaRPr sz="1600">
              <a:solidFill>
                <a:schemeClr val="dk1"/>
              </a:solidFill>
              <a:latin typeface="Roboto Medium"/>
              <a:ea typeface="Roboto Medium"/>
              <a:cs typeface="Roboto Medium"/>
              <a:sym typeface="Roboto Medium"/>
            </a:endParaRPr>
          </a:p>
        </p:txBody>
      </p:sp>
      <p:sp>
        <p:nvSpPr>
          <p:cNvPr id="1460" name="Google Shape;1460;p105"/>
          <p:cNvSpPr txBox="1"/>
          <p:nvPr>
            <p:ph idx="3" type="subTitle"/>
          </p:nvPr>
        </p:nvSpPr>
        <p:spPr>
          <a:xfrm>
            <a:off x="6402274" y="3837525"/>
            <a:ext cx="2524200" cy="5577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Random forests</a:t>
            </a:r>
            <a:endParaRPr sz="1600">
              <a:solidFill>
                <a:schemeClr val="dk1"/>
              </a:solidFill>
              <a:latin typeface="Roboto Medium"/>
              <a:ea typeface="Roboto Medium"/>
              <a:cs typeface="Roboto Medium"/>
              <a:sym typeface="Roboto Medium"/>
            </a:endParaRPr>
          </a:p>
        </p:txBody>
      </p:sp>
      <p:grpSp>
        <p:nvGrpSpPr>
          <p:cNvPr id="1461" name="Google Shape;1461;p105"/>
          <p:cNvGrpSpPr/>
          <p:nvPr/>
        </p:nvGrpSpPr>
        <p:grpSpPr>
          <a:xfrm>
            <a:off x="430563" y="1653791"/>
            <a:ext cx="2012941" cy="1799074"/>
            <a:chOff x="5226375" y="1773300"/>
            <a:chExt cx="2952825" cy="2639100"/>
          </a:xfrm>
        </p:grpSpPr>
        <p:cxnSp>
          <p:nvCxnSpPr>
            <p:cNvPr id="1462" name="Google Shape;1462;p105"/>
            <p:cNvCxnSpPr/>
            <p:nvPr/>
          </p:nvCxnSpPr>
          <p:spPr>
            <a:xfrm>
              <a:off x="5226375" y="1773300"/>
              <a:ext cx="0" cy="2639100"/>
            </a:xfrm>
            <a:prstGeom prst="straightConnector1">
              <a:avLst/>
            </a:prstGeom>
            <a:noFill/>
            <a:ln cap="flat" cmpd="sng" w="19050">
              <a:solidFill>
                <a:srgbClr val="000000"/>
              </a:solidFill>
              <a:prstDash val="solid"/>
              <a:round/>
              <a:headEnd len="med" w="med" type="stealth"/>
              <a:tailEnd len="med" w="med" type="none"/>
            </a:ln>
          </p:spPr>
        </p:cxnSp>
        <p:cxnSp>
          <p:nvCxnSpPr>
            <p:cNvPr id="1463" name="Google Shape;1463;p105"/>
            <p:cNvCxnSpPr/>
            <p:nvPr/>
          </p:nvCxnSpPr>
          <p:spPr>
            <a:xfrm>
              <a:off x="6545925" y="3092850"/>
              <a:ext cx="0" cy="2639100"/>
            </a:xfrm>
            <a:prstGeom prst="straightConnector1">
              <a:avLst/>
            </a:prstGeom>
            <a:noFill/>
            <a:ln cap="flat" cmpd="sng" w="19050">
              <a:solidFill>
                <a:srgbClr val="000000"/>
              </a:solidFill>
              <a:prstDash val="solid"/>
              <a:round/>
              <a:headEnd len="med" w="med" type="stealth"/>
              <a:tailEnd len="med" w="med" type="none"/>
            </a:ln>
          </p:spPr>
        </p:cxnSp>
        <p:sp>
          <p:nvSpPr>
            <p:cNvPr id="1464" name="Google Shape;1464;p105"/>
            <p:cNvSpPr/>
            <p:nvPr/>
          </p:nvSpPr>
          <p:spPr>
            <a:xfrm>
              <a:off x="5497575" y="340930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5"/>
            <p:cNvSpPr/>
            <p:nvPr/>
          </p:nvSpPr>
          <p:spPr>
            <a:xfrm>
              <a:off x="5757075" y="368855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05"/>
            <p:cNvSpPr/>
            <p:nvPr/>
          </p:nvSpPr>
          <p:spPr>
            <a:xfrm>
              <a:off x="5472050" y="3860425"/>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5"/>
            <p:cNvSpPr/>
            <p:nvPr/>
          </p:nvSpPr>
          <p:spPr>
            <a:xfrm>
              <a:off x="6029850" y="399335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5"/>
            <p:cNvSpPr/>
            <p:nvPr/>
          </p:nvSpPr>
          <p:spPr>
            <a:xfrm>
              <a:off x="6123825" y="357430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05"/>
            <p:cNvSpPr/>
            <p:nvPr/>
          </p:nvSpPr>
          <p:spPr>
            <a:xfrm>
              <a:off x="5853550" y="3253675"/>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5"/>
            <p:cNvSpPr/>
            <p:nvPr/>
          </p:nvSpPr>
          <p:spPr>
            <a:xfrm>
              <a:off x="6821950" y="240912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5"/>
            <p:cNvSpPr/>
            <p:nvPr/>
          </p:nvSpPr>
          <p:spPr>
            <a:xfrm>
              <a:off x="7130150" y="271732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5"/>
            <p:cNvSpPr/>
            <p:nvPr/>
          </p:nvSpPr>
          <p:spPr>
            <a:xfrm>
              <a:off x="7130150" y="240912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5"/>
            <p:cNvSpPr/>
            <p:nvPr/>
          </p:nvSpPr>
          <p:spPr>
            <a:xfrm>
              <a:off x="7467575" y="262872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5"/>
            <p:cNvSpPr/>
            <p:nvPr/>
          </p:nvSpPr>
          <p:spPr>
            <a:xfrm>
              <a:off x="7349750" y="296147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5"/>
            <p:cNvSpPr/>
            <p:nvPr/>
          </p:nvSpPr>
          <p:spPr>
            <a:xfrm>
              <a:off x="7740000" y="303407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5"/>
            <p:cNvSpPr/>
            <p:nvPr/>
          </p:nvSpPr>
          <p:spPr>
            <a:xfrm>
              <a:off x="7467575" y="226747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5"/>
            <p:cNvSpPr/>
            <p:nvPr/>
          </p:nvSpPr>
          <p:spPr>
            <a:xfrm>
              <a:off x="7959600" y="219487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5"/>
            <p:cNvSpPr/>
            <p:nvPr/>
          </p:nvSpPr>
          <p:spPr>
            <a:xfrm>
              <a:off x="7041550" y="1809750"/>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9" name="Google Shape;1479;p105"/>
            <p:cNvCxnSpPr/>
            <p:nvPr/>
          </p:nvCxnSpPr>
          <p:spPr>
            <a:xfrm>
              <a:off x="5984350" y="1992713"/>
              <a:ext cx="1947600" cy="1947600"/>
            </a:xfrm>
            <a:prstGeom prst="straightConnector1">
              <a:avLst/>
            </a:prstGeom>
            <a:noFill/>
            <a:ln cap="flat" cmpd="sng" w="19050">
              <a:solidFill>
                <a:srgbClr val="9E9E9E"/>
              </a:solidFill>
              <a:prstDash val="dash"/>
              <a:round/>
              <a:headEnd len="med" w="med" type="none"/>
              <a:tailEnd len="med" w="med" type="none"/>
            </a:ln>
          </p:spPr>
        </p:cxnSp>
        <p:cxnSp>
          <p:nvCxnSpPr>
            <p:cNvPr id="1480" name="Google Shape;1480;p105"/>
            <p:cNvCxnSpPr/>
            <p:nvPr/>
          </p:nvCxnSpPr>
          <p:spPr>
            <a:xfrm>
              <a:off x="5576800" y="2389675"/>
              <a:ext cx="1947600" cy="1947600"/>
            </a:xfrm>
            <a:prstGeom prst="straightConnector1">
              <a:avLst/>
            </a:prstGeom>
            <a:noFill/>
            <a:ln cap="flat" cmpd="sng" w="19050">
              <a:solidFill>
                <a:srgbClr val="9E9E9E"/>
              </a:solidFill>
              <a:prstDash val="dash"/>
              <a:round/>
              <a:headEnd len="med" w="med" type="none"/>
              <a:tailEnd len="med" w="med" type="none"/>
            </a:ln>
          </p:spPr>
        </p:cxnSp>
        <p:cxnSp>
          <p:nvCxnSpPr>
            <p:cNvPr id="1481" name="Google Shape;1481;p105"/>
            <p:cNvCxnSpPr/>
            <p:nvPr/>
          </p:nvCxnSpPr>
          <p:spPr>
            <a:xfrm>
              <a:off x="5754788" y="2170063"/>
              <a:ext cx="1947600" cy="1947600"/>
            </a:xfrm>
            <a:prstGeom prst="straightConnector1">
              <a:avLst/>
            </a:prstGeom>
            <a:noFill/>
            <a:ln cap="flat" cmpd="sng" w="19050">
              <a:solidFill>
                <a:srgbClr val="AFCA54"/>
              </a:solidFill>
              <a:prstDash val="dash"/>
              <a:round/>
              <a:headEnd len="med" w="med" type="none"/>
              <a:tailEnd len="med" w="med" type="none"/>
            </a:ln>
          </p:spPr>
        </p:cxnSp>
        <p:sp>
          <p:nvSpPr>
            <p:cNvPr id="1482" name="Google Shape;1482;p105"/>
            <p:cNvSpPr/>
            <p:nvPr/>
          </p:nvSpPr>
          <p:spPr>
            <a:xfrm>
              <a:off x="6245675" y="3070050"/>
              <a:ext cx="219600" cy="219600"/>
            </a:xfrm>
            <a:prstGeom prst="rect">
              <a:avLst/>
            </a:prstGeom>
            <a:solidFill>
              <a:srgbClr val="FF0000">
                <a:alpha val="7152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05"/>
            <p:cNvSpPr/>
            <p:nvPr/>
          </p:nvSpPr>
          <p:spPr>
            <a:xfrm>
              <a:off x="6792725" y="2741875"/>
              <a:ext cx="219600" cy="2196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4" name="Google Shape;1484;p105"/>
            <p:cNvCxnSpPr/>
            <p:nvPr/>
          </p:nvCxnSpPr>
          <p:spPr>
            <a:xfrm flipH="1">
              <a:off x="6055775" y="2487075"/>
              <a:ext cx="379800" cy="379800"/>
            </a:xfrm>
            <a:prstGeom prst="straightConnector1">
              <a:avLst/>
            </a:prstGeom>
            <a:noFill/>
            <a:ln cap="flat" cmpd="sng" w="9525">
              <a:solidFill>
                <a:srgbClr val="000000"/>
              </a:solidFill>
              <a:prstDash val="solid"/>
              <a:round/>
              <a:headEnd len="med" w="med" type="stealth"/>
              <a:tailEnd len="med" w="med" type="stealth"/>
            </a:ln>
          </p:spPr>
        </p:cxnSp>
        <p:cxnSp>
          <p:nvCxnSpPr>
            <p:cNvPr id="1485" name="Google Shape;1485;p105"/>
            <p:cNvCxnSpPr/>
            <p:nvPr/>
          </p:nvCxnSpPr>
          <p:spPr>
            <a:xfrm flipH="1">
              <a:off x="6799300" y="3173575"/>
              <a:ext cx="379800" cy="379800"/>
            </a:xfrm>
            <a:prstGeom prst="straightConnector1">
              <a:avLst/>
            </a:prstGeom>
            <a:noFill/>
            <a:ln cap="flat" cmpd="sng" w="9525">
              <a:solidFill>
                <a:srgbClr val="000000"/>
              </a:solidFill>
              <a:prstDash val="solid"/>
              <a:round/>
              <a:headEnd len="med" w="med" type="stealth"/>
              <a:tailEnd len="med" w="med" type="stealth"/>
            </a:ln>
          </p:spPr>
        </p:cxnSp>
      </p:grpSp>
      <p:grpSp>
        <p:nvGrpSpPr>
          <p:cNvPr id="1486" name="Google Shape;1486;p105"/>
          <p:cNvGrpSpPr/>
          <p:nvPr/>
        </p:nvGrpSpPr>
        <p:grpSpPr>
          <a:xfrm>
            <a:off x="3472584" y="1572779"/>
            <a:ext cx="2002947" cy="1961101"/>
            <a:chOff x="3126468" y="2036538"/>
            <a:chExt cx="2444407" cy="2393338"/>
          </a:xfrm>
        </p:grpSpPr>
        <p:sp>
          <p:nvSpPr>
            <p:cNvPr id="1487" name="Google Shape;1487;p105"/>
            <p:cNvSpPr/>
            <p:nvPr/>
          </p:nvSpPr>
          <p:spPr>
            <a:xfrm>
              <a:off x="3367675" y="2408775"/>
              <a:ext cx="2021100" cy="2021100"/>
            </a:xfrm>
            <a:prstGeom prst="ellipse">
              <a:avLst/>
            </a:prstGeom>
            <a:noFill/>
            <a:ln cap="flat" cmpd="sng" w="1905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5"/>
            <p:cNvSpPr/>
            <p:nvPr/>
          </p:nvSpPr>
          <p:spPr>
            <a:xfrm>
              <a:off x="3815886" y="2856986"/>
              <a:ext cx="1124700" cy="1124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5"/>
            <p:cNvSpPr/>
            <p:nvPr/>
          </p:nvSpPr>
          <p:spPr>
            <a:xfrm>
              <a:off x="3955144" y="3381786"/>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5"/>
            <p:cNvSpPr/>
            <p:nvPr/>
          </p:nvSpPr>
          <p:spPr>
            <a:xfrm>
              <a:off x="3516018" y="3031106"/>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05"/>
            <p:cNvSpPr/>
            <p:nvPr/>
          </p:nvSpPr>
          <p:spPr>
            <a:xfrm>
              <a:off x="3126468" y="3031106"/>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5"/>
            <p:cNvSpPr/>
            <p:nvPr/>
          </p:nvSpPr>
          <p:spPr>
            <a:xfrm>
              <a:off x="3126468" y="3404756"/>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5"/>
            <p:cNvSpPr/>
            <p:nvPr/>
          </p:nvSpPr>
          <p:spPr>
            <a:xfrm>
              <a:off x="3126468" y="2307681"/>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5"/>
            <p:cNvSpPr/>
            <p:nvPr/>
          </p:nvSpPr>
          <p:spPr>
            <a:xfrm>
              <a:off x="4493243" y="2571756"/>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5"/>
            <p:cNvSpPr/>
            <p:nvPr/>
          </p:nvSpPr>
          <p:spPr>
            <a:xfrm>
              <a:off x="3942850" y="2132525"/>
              <a:ext cx="182100" cy="1575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05"/>
            <p:cNvSpPr/>
            <p:nvPr/>
          </p:nvSpPr>
          <p:spPr>
            <a:xfrm>
              <a:off x="4793475" y="2036538"/>
              <a:ext cx="182100" cy="1575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05"/>
            <p:cNvSpPr/>
            <p:nvPr/>
          </p:nvSpPr>
          <p:spPr>
            <a:xfrm>
              <a:off x="5388775" y="2307675"/>
              <a:ext cx="182100" cy="1575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5"/>
            <p:cNvSpPr/>
            <p:nvPr/>
          </p:nvSpPr>
          <p:spPr>
            <a:xfrm>
              <a:off x="4481125" y="3142400"/>
              <a:ext cx="182100" cy="1575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05"/>
            <p:cNvSpPr/>
            <p:nvPr/>
          </p:nvSpPr>
          <p:spPr>
            <a:xfrm>
              <a:off x="4461775" y="3479200"/>
              <a:ext cx="182100" cy="1575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5"/>
            <p:cNvSpPr/>
            <p:nvPr/>
          </p:nvSpPr>
          <p:spPr>
            <a:xfrm>
              <a:off x="4294686" y="3335781"/>
              <a:ext cx="167100" cy="167100"/>
            </a:xfrm>
            <a:prstGeom prst="ellipse">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105"/>
          <p:cNvGrpSpPr/>
          <p:nvPr/>
        </p:nvGrpSpPr>
        <p:grpSpPr>
          <a:xfrm>
            <a:off x="6438917" y="2010996"/>
            <a:ext cx="2450914" cy="1170789"/>
            <a:chOff x="1092750" y="2673713"/>
            <a:chExt cx="2685050" cy="1282775"/>
          </a:xfrm>
        </p:grpSpPr>
        <p:sp>
          <p:nvSpPr>
            <p:cNvPr id="1502" name="Google Shape;1502;p105"/>
            <p:cNvSpPr/>
            <p:nvPr/>
          </p:nvSpPr>
          <p:spPr>
            <a:xfrm>
              <a:off x="2304325" y="2673713"/>
              <a:ext cx="261900" cy="261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3" name="Google Shape;1503;p105"/>
            <p:cNvCxnSpPr>
              <a:stCxn id="1502" idx="2"/>
              <a:endCxn id="1504" idx="7"/>
            </p:cNvCxnSpPr>
            <p:nvPr/>
          </p:nvCxnSpPr>
          <p:spPr>
            <a:xfrm flipH="1">
              <a:off x="1827025" y="2804663"/>
              <a:ext cx="477300" cy="201000"/>
            </a:xfrm>
            <a:prstGeom prst="straightConnector1">
              <a:avLst/>
            </a:prstGeom>
            <a:noFill/>
            <a:ln cap="flat" cmpd="sng" w="19050">
              <a:solidFill>
                <a:srgbClr val="9E9E9E"/>
              </a:solidFill>
              <a:prstDash val="solid"/>
              <a:round/>
              <a:headEnd len="med" w="med" type="none"/>
              <a:tailEnd len="med" w="med" type="none"/>
            </a:ln>
          </p:spPr>
        </p:cxnSp>
        <p:cxnSp>
          <p:nvCxnSpPr>
            <p:cNvPr id="1505" name="Google Shape;1505;p105"/>
            <p:cNvCxnSpPr>
              <a:stCxn id="1502" idx="6"/>
              <a:endCxn id="1506" idx="1"/>
            </p:cNvCxnSpPr>
            <p:nvPr/>
          </p:nvCxnSpPr>
          <p:spPr>
            <a:xfrm>
              <a:off x="2566225" y="2804663"/>
              <a:ext cx="474300" cy="201000"/>
            </a:xfrm>
            <a:prstGeom prst="straightConnector1">
              <a:avLst/>
            </a:prstGeom>
            <a:noFill/>
            <a:ln cap="flat" cmpd="sng" w="19050">
              <a:solidFill>
                <a:srgbClr val="9E9E9E"/>
              </a:solidFill>
              <a:prstDash val="solid"/>
              <a:round/>
              <a:headEnd len="med" w="med" type="none"/>
              <a:tailEnd len="med" w="med" type="none"/>
            </a:ln>
          </p:spPr>
        </p:cxnSp>
        <p:grpSp>
          <p:nvGrpSpPr>
            <p:cNvPr id="1507" name="Google Shape;1507;p105"/>
            <p:cNvGrpSpPr/>
            <p:nvPr/>
          </p:nvGrpSpPr>
          <p:grpSpPr>
            <a:xfrm>
              <a:off x="1092750" y="2967288"/>
              <a:ext cx="1286400" cy="989200"/>
              <a:chOff x="1170150" y="3213188"/>
              <a:chExt cx="1286400" cy="989200"/>
            </a:xfrm>
          </p:grpSpPr>
          <p:sp>
            <p:nvSpPr>
              <p:cNvPr id="1504" name="Google Shape;1504;p105"/>
              <p:cNvSpPr/>
              <p:nvPr/>
            </p:nvSpPr>
            <p:spPr>
              <a:xfrm>
                <a:off x="1680800" y="32131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5"/>
              <p:cNvSpPr/>
              <p:nvPr/>
            </p:nvSpPr>
            <p:spPr>
              <a:xfrm>
                <a:off x="1340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5"/>
              <p:cNvSpPr/>
              <p:nvPr/>
            </p:nvSpPr>
            <p:spPr>
              <a:xfrm>
                <a:off x="1170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05"/>
              <p:cNvSpPr/>
              <p:nvPr/>
            </p:nvSpPr>
            <p:spPr>
              <a:xfrm>
                <a:off x="1511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1" name="Google Shape;1511;p105"/>
              <p:cNvCxnSpPr>
                <a:stCxn id="1504" idx="3"/>
                <a:endCxn id="1508" idx="0"/>
              </p:cNvCxnSpPr>
              <p:nvPr/>
            </p:nvCxnSpPr>
            <p:spPr>
              <a:xfrm flipH="1">
                <a:off x="1471954" y="3436733"/>
                <a:ext cx="247200" cy="102900"/>
              </a:xfrm>
              <a:prstGeom prst="straightConnector1">
                <a:avLst/>
              </a:prstGeom>
              <a:noFill/>
              <a:ln cap="flat" cmpd="sng" w="19050">
                <a:solidFill>
                  <a:srgbClr val="9E9E9E"/>
                </a:solidFill>
                <a:prstDash val="solid"/>
                <a:round/>
                <a:headEnd len="med" w="med" type="none"/>
                <a:tailEnd len="med" w="med" type="none"/>
              </a:ln>
            </p:spPr>
          </p:cxnSp>
          <p:cxnSp>
            <p:nvCxnSpPr>
              <p:cNvPr id="1512" name="Google Shape;1512;p105"/>
              <p:cNvCxnSpPr>
                <a:stCxn id="1504" idx="5"/>
                <a:endCxn id="1513" idx="0"/>
              </p:cNvCxnSpPr>
              <p:nvPr/>
            </p:nvCxnSpPr>
            <p:spPr>
              <a:xfrm>
                <a:off x="1904346" y="3436733"/>
                <a:ext cx="250500" cy="102900"/>
              </a:xfrm>
              <a:prstGeom prst="straightConnector1">
                <a:avLst/>
              </a:prstGeom>
              <a:noFill/>
              <a:ln cap="flat" cmpd="sng" w="19050">
                <a:solidFill>
                  <a:srgbClr val="9E9E9E"/>
                </a:solidFill>
                <a:prstDash val="solid"/>
                <a:round/>
                <a:headEnd len="med" w="med" type="none"/>
                <a:tailEnd len="med" w="med" type="none"/>
              </a:ln>
            </p:spPr>
          </p:cxnSp>
          <p:cxnSp>
            <p:nvCxnSpPr>
              <p:cNvPr id="1514" name="Google Shape;1514;p105"/>
              <p:cNvCxnSpPr>
                <a:stCxn id="1508" idx="3"/>
                <a:endCxn id="1509" idx="0"/>
              </p:cNvCxnSpPr>
              <p:nvPr/>
            </p:nvCxnSpPr>
            <p:spPr>
              <a:xfrm flipH="1">
                <a:off x="1300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1515" name="Google Shape;1515;p105"/>
              <p:cNvCxnSpPr>
                <a:stCxn id="1508" idx="5"/>
                <a:endCxn id="1510" idx="0"/>
              </p:cNvCxnSpPr>
              <p:nvPr/>
            </p:nvCxnSpPr>
            <p:spPr>
              <a:xfrm>
                <a:off x="1564446" y="3763308"/>
                <a:ext cx="78300" cy="177300"/>
              </a:xfrm>
              <a:prstGeom prst="straightConnector1">
                <a:avLst/>
              </a:prstGeom>
              <a:noFill/>
              <a:ln cap="flat" cmpd="sng" w="19050">
                <a:solidFill>
                  <a:srgbClr val="9E9E9E"/>
                </a:solidFill>
                <a:prstDash val="solid"/>
                <a:round/>
                <a:headEnd len="med" w="med" type="none"/>
                <a:tailEnd len="med" w="med" type="none"/>
              </a:ln>
            </p:spPr>
          </p:cxnSp>
          <p:sp>
            <p:nvSpPr>
              <p:cNvPr id="1513" name="Google Shape;1513;p105"/>
              <p:cNvSpPr/>
              <p:nvPr/>
            </p:nvSpPr>
            <p:spPr>
              <a:xfrm>
                <a:off x="2023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5"/>
              <p:cNvSpPr/>
              <p:nvPr/>
            </p:nvSpPr>
            <p:spPr>
              <a:xfrm>
                <a:off x="1853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5"/>
              <p:cNvSpPr/>
              <p:nvPr/>
            </p:nvSpPr>
            <p:spPr>
              <a:xfrm>
                <a:off x="2194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8" name="Google Shape;1518;p105"/>
              <p:cNvCxnSpPr>
                <a:stCxn id="1513" idx="3"/>
                <a:endCxn id="1516" idx="0"/>
              </p:cNvCxnSpPr>
              <p:nvPr/>
            </p:nvCxnSpPr>
            <p:spPr>
              <a:xfrm flipH="1">
                <a:off x="1983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1519" name="Google Shape;1519;p105"/>
              <p:cNvCxnSpPr>
                <a:stCxn id="1513" idx="5"/>
                <a:endCxn id="1517" idx="0"/>
              </p:cNvCxnSpPr>
              <p:nvPr/>
            </p:nvCxnSpPr>
            <p:spPr>
              <a:xfrm>
                <a:off x="2247446" y="3763308"/>
                <a:ext cx="78300" cy="177300"/>
              </a:xfrm>
              <a:prstGeom prst="straightConnector1">
                <a:avLst/>
              </a:prstGeom>
              <a:noFill/>
              <a:ln cap="flat" cmpd="sng" w="19050">
                <a:solidFill>
                  <a:srgbClr val="9E9E9E"/>
                </a:solidFill>
                <a:prstDash val="solid"/>
                <a:round/>
                <a:headEnd len="med" w="med" type="none"/>
                <a:tailEnd len="med" w="med" type="none"/>
              </a:ln>
            </p:spPr>
          </p:cxnSp>
        </p:grpSp>
        <p:grpSp>
          <p:nvGrpSpPr>
            <p:cNvPr id="1520" name="Google Shape;1520;p105"/>
            <p:cNvGrpSpPr/>
            <p:nvPr/>
          </p:nvGrpSpPr>
          <p:grpSpPr>
            <a:xfrm>
              <a:off x="2491400" y="2967288"/>
              <a:ext cx="1286400" cy="989200"/>
              <a:chOff x="1170150" y="3213188"/>
              <a:chExt cx="1286400" cy="989200"/>
            </a:xfrm>
          </p:grpSpPr>
          <p:sp>
            <p:nvSpPr>
              <p:cNvPr id="1506" name="Google Shape;1506;p105"/>
              <p:cNvSpPr/>
              <p:nvPr/>
            </p:nvSpPr>
            <p:spPr>
              <a:xfrm>
                <a:off x="1680800" y="3213188"/>
                <a:ext cx="261900" cy="261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5"/>
              <p:cNvSpPr/>
              <p:nvPr/>
            </p:nvSpPr>
            <p:spPr>
              <a:xfrm>
                <a:off x="1340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5"/>
              <p:cNvSpPr/>
              <p:nvPr/>
            </p:nvSpPr>
            <p:spPr>
              <a:xfrm>
                <a:off x="1170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5"/>
              <p:cNvSpPr/>
              <p:nvPr/>
            </p:nvSpPr>
            <p:spPr>
              <a:xfrm>
                <a:off x="1511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4" name="Google Shape;1524;p105"/>
              <p:cNvCxnSpPr>
                <a:stCxn id="1506" idx="3"/>
                <a:endCxn id="1521" idx="0"/>
              </p:cNvCxnSpPr>
              <p:nvPr/>
            </p:nvCxnSpPr>
            <p:spPr>
              <a:xfrm flipH="1">
                <a:off x="1471954" y="3436733"/>
                <a:ext cx="247200" cy="102900"/>
              </a:xfrm>
              <a:prstGeom prst="straightConnector1">
                <a:avLst/>
              </a:prstGeom>
              <a:noFill/>
              <a:ln cap="flat" cmpd="sng" w="19050">
                <a:solidFill>
                  <a:srgbClr val="9E9E9E"/>
                </a:solidFill>
                <a:prstDash val="solid"/>
                <a:round/>
                <a:headEnd len="med" w="med" type="none"/>
                <a:tailEnd len="med" w="med" type="none"/>
              </a:ln>
            </p:spPr>
          </p:cxnSp>
          <p:cxnSp>
            <p:nvCxnSpPr>
              <p:cNvPr id="1525" name="Google Shape;1525;p105"/>
              <p:cNvCxnSpPr>
                <a:stCxn id="1506" idx="5"/>
                <a:endCxn id="1526" idx="0"/>
              </p:cNvCxnSpPr>
              <p:nvPr/>
            </p:nvCxnSpPr>
            <p:spPr>
              <a:xfrm>
                <a:off x="1904346" y="3436733"/>
                <a:ext cx="250500" cy="102900"/>
              </a:xfrm>
              <a:prstGeom prst="straightConnector1">
                <a:avLst/>
              </a:prstGeom>
              <a:noFill/>
              <a:ln cap="flat" cmpd="sng" w="19050">
                <a:solidFill>
                  <a:srgbClr val="9E9E9E"/>
                </a:solidFill>
                <a:prstDash val="solid"/>
                <a:round/>
                <a:headEnd len="med" w="med" type="none"/>
                <a:tailEnd len="med" w="med" type="none"/>
              </a:ln>
            </p:spPr>
          </p:cxnSp>
          <p:cxnSp>
            <p:nvCxnSpPr>
              <p:cNvPr id="1527" name="Google Shape;1527;p105"/>
              <p:cNvCxnSpPr>
                <a:stCxn id="1521" idx="3"/>
                <a:endCxn id="1522" idx="0"/>
              </p:cNvCxnSpPr>
              <p:nvPr/>
            </p:nvCxnSpPr>
            <p:spPr>
              <a:xfrm flipH="1">
                <a:off x="1300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1528" name="Google Shape;1528;p105"/>
              <p:cNvCxnSpPr>
                <a:stCxn id="1521" idx="5"/>
                <a:endCxn id="1523" idx="0"/>
              </p:cNvCxnSpPr>
              <p:nvPr/>
            </p:nvCxnSpPr>
            <p:spPr>
              <a:xfrm>
                <a:off x="1564446" y="3763308"/>
                <a:ext cx="78300" cy="177300"/>
              </a:xfrm>
              <a:prstGeom prst="straightConnector1">
                <a:avLst/>
              </a:prstGeom>
              <a:noFill/>
              <a:ln cap="flat" cmpd="sng" w="19050">
                <a:solidFill>
                  <a:srgbClr val="9E9E9E"/>
                </a:solidFill>
                <a:prstDash val="solid"/>
                <a:round/>
                <a:headEnd len="med" w="med" type="none"/>
                <a:tailEnd len="med" w="med" type="none"/>
              </a:ln>
            </p:spPr>
          </p:cxnSp>
          <p:sp>
            <p:nvSpPr>
              <p:cNvPr id="1526" name="Google Shape;1526;p105"/>
              <p:cNvSpPr/>
              <p:nvPr/>
            </p:nvSpPr>
            <p:spPr>
              <a:xfrm>
                <a:off x="2023900" y="3539763"/>
                <a:ext cx="261900" cy="261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05"/>
              <p:cNvSpPr/>
              <p:nvPr/>
            </p:nvSpPr>
            <p:spPr>
              <a:xfrm>
                <a:off x="1853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05"/>
              <p:cNvSpPr/>
              <p:nvPr/>
            </p:nvSpPr>
            <p:spPr>
              <a:xfrm>
                <a:off x="2194650" y="3940488"/>
                <a:ext cx="261900" cy="261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1" name="Google Shape;1531;p105"/>
              <p:cNvCxnSpPr>
                <a:stCxn id="1526" idx="3"/>
                <a:endCxn id="1529" idx="0"/>
              </p:cNvCxnSpPr>
              <p:nvPr/>
            </p:nvCxnSpPr>
            <p:spPr>
              <a:xfrm flipH="1">
                <a:off x="1983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1532" name="Google Shape;1532;p105"/>
              <p:cNvCxnSpPr>
                <a:stCxn id="1526" idx="5"/>
                <a:endCxn id="1530" idx="0"/>
              </p:cNvCxnSpPr>
              <p:nvPr/>
            </p:nvCxnSpPr>
            <p:spPr>
              <a:xfrm>
                <a:off x="2247446" y="3763308"/>
                <a:ext cx="78300" cy="177300"/>
              </a:xfrm>
              <a:prstGeom prst="straightConnector1">
                <a:avLst/>
              </a:prstGeom>
              <a:noFill/>
              <a:ln cap="flat" cmpd="sng" w="19050">
                <a:solidFill>
                  <a:srgbClr val="9E9E9E"/>
                </a:solidFill>
                <a:prstDash val="solid"/>
                <a:round/>
                <a:headEnd len="med" w="med" type="none"/>
                <a:tailEnd len="med" w="med" type="none"/>
              </a:ln>
            </p:spPr>
          </p:cxnSp>
        </p:grpSp>
      </p:grpSp>
      <p:sp>
        <p:nvSpPr>
          <p:cNvPr id="1533" name="Google Shape;153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34" name="Google Shape;1534;p105"/>
          <p:cNvPicPr preferRelativeResize="0"/>
          <p:nvPr/>
        </p:nvPicPr>
        <p:blipFill>
          <a:blip r:embed="rId3">
            <a:alphaModFix/>
          </a:blip>
          <a:stretch>
            <a:fillRect/>
          </a:stretch>
        </p:blipFill>
        <p:spPr>
          <a:xfrm>
            <a:off x="2544300" y="1183050"/>
            <a:ext cx="827470" cy="3662574"/>
          </a:xfrm>
          <a:prstGeom prst="rect">
            <a:avLst/>
          </a:prstGeom>
          <a:noFill/>
          <a:ln>
            <a:noFill/>
          </a:ln>
        </p:spPr>
      </p:pic>
      <p:pic>
        <p:nvPicPr>
          <p:cNvPr id="1535" name="Google Shape;1535;p105"/>
          <p:cNvPicPr preferRelativeResize="0"/>
          <p:nvPr/>
        </p:nvPicPr>
        <p:blipFill>
          <a:blip r:embed="rId3">
            <a:alphaModFix/>
          </a:blip>
          <a:stretch>
            <a:fillRect/>
          </a:stretch>
        </p:blipFill>
        <p:spPr>
          <a:xfrm>
            <a:off x="5662938" y="1183050"/>
            <a:ext cx="827470" cy="36625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248" name="Google Shape;2248;p141"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4" name="Google Shape;2254;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5" name="Google Shape;2255;p14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Ensemble Learning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pic>
        <p:nvPicPr>
          <p:cNvPr id="2260" name="Google Shape;2260;p143"/>
          <p:cNvPicPr preferRelativeResize="0"/>
          <p:nvPr/>
        </p:nvPicPr>
        <p:blipFill>
          <a:blip r:embed="rId3">
            <a:alphaModFix/>
          </a:blip>
          <a:stretch>
            <a:fillRect/>
          </a:stretch>
        </p:blipFill>
        <p:spPr>
          <a:xfrm>
            <a:off x="304800" y="1291150"/>
            <a:ext cx="8839200" cy="3549491"/>
          </a:xfrm>
          <a:prstGeom prst="rect">
            <a:avLst/>
          </a:prstGeom>
          <a:noFill/>
          <a:ln>
            <a:noFill/>
          </a:ln>
        </p:spPr>
      </p:pic>
      <p:sp>
        <p:nvSpPr>
          <p:cNvPr id="2261" name="Google Shape;2261;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The Classification Algorithm Race</a:t>
            </a:r>
            <a:endParaRPr/>
          </a:p>
          <a:p>
            <a:pPr indent="0" lvl="0" marL="0" rtl="0" algn="l">
              <a:spcBef>
                <a:spcPts val="0"/>
              </a:spcBef>
              <a:spcAft>
                <a:spcPts val="0"/>
              </a:spcAft>
              <a:buNone/>
            </a:pPr>
            <a:r>
              <a:t/>
            </a:r>
            <a:endParaRPr/>
          </a:p>
        </p:txBody>
      </p:sp>
      <p:sp>
        <p:nvSpPr>
          <p:cNvPr id="2262" name="Google Shape;2262;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3" name="Google Shape;2263;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4" name="Google Shape;2264;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If we compare the performance of classification algorithms, we’ll find that some algorithms perform better than others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pic>
        <p:nvPicPr>
          <p:cNvPr id="2269" name="Google Shape;2269;p144"/>
          <p:cNvPicPr preferRelativeResize="0"/>
          <p:nvPr/>
        </p:nvPicPr>
        <p:blipFill rotWithShape="1">
          <a:blip r:embed="rId3">
            <a:alphaModFix/>
          </a:blip>
          <a:srcRect b="0" l="9392" r="18467" t="0"/>
          <a:stretch/>
        </p:blipFill>
        <p:spPr>
          <a:xfrm>
            <a:off x="0" y="-3"/>
            <a:ext cx="9144003" cy="5143499"/>
          </a:xfrm>
          <a:prstGeom prst="rect">
            <a:avLst/>
          </a:prstGeom>
          <a:noFill/>
          <a:ln>
            <a:noFill/>
          </a:ln>
        </p:spPr>
      </p:pic>
      <p:sp>
        <p:nvSpPr>
          <p:cNvPr id="2270" name="Google Shape;2270;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1" name="Google Shape;2271;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2" name="Google Shape;2272;p144"/>
          <p:cNvSpPr txBox="1"/>
          <p:nvPr>
            <p:ph idx="1" type="subTitle"/>
          </p:nvPr>
        </p:nvSpPr>
        <p:spPr>
          <a:xfrm>
            <a:off x="5372100" y="1362075"/>
            <a:ext cx="3771900" cy="2791200"/>
          </a:xfrm>
          <a:prstGeom prst="rect">
            <a:avLst/>
          </a:prstGeom>
        </p:spPr>
        <p:txBody>
          <a:bodyPr anchorCtr="0" anchor="t" bIns="91425" lIns="274300" spcFirstLastPara="1" rIns="91425" wrap="square" tIns="91425">
            <a:noAutofit/>
          </a:bodyPr>
          <a:lstStyle/>
          <a:p>
            <a:pPr indent="0" lvl="0" marL="0" rtl="0" algn="l">
              <a:spcBef>
                <a:spcPts val="0"/>
              </a:spcBef>
              <a:spcAft>
                <a:spcPts val="0"/>
              </a:spcAft>
              <a:buNone/>
            </a:pPr>
            <a:r>
              <a:rPr lang="en" sz="2500">
                <a:latin typeface="Roboto Light"/>
                <a:ea typeface="Roboto Light"/>
                <a:cs typeface="Roboto Light"/>
                <a:sym typeface="Roboto Light"/>
              </a:rPr>
              <a:t>You will encounter algorithms that </a:t>
            </a:r>
            <a:br>
              <a:rPr lang="en" sz="2500">
                <a:latin typeface="Roboto Light"/>
                <a:ea typeface="Roboto Light"/>
                <a:cs typeface="Roboto Light"/>
                <a:sym typeface="Roboto Light"/>
              </a:rPr>
            </a:br>
            <a:r>
              <a:rPr lang="en" sz="2500">
                <a:latin typeface="Roboto Light"/>
                <a:ea typeface="Roboto Light"/>
                <a:cs typeface="Roboto Light"/>
                <a:sym typeface="Roboto Light"/>
              </a:rPr>
              <a:t>actually fail at </a:t>
            </a:r>
            <a:br>
              <a:rPr lang="en" sz="2500">
                <a:latin typeface="Roboto Light"/>
                <a:ea typeface="Roboto Light"/>
                <a:cs typeface="Roboto Light"/>
                <a:sym typeface="Roboto Light"/>
              </a:rPr>
            </a:br>
            <a:r>
              <a:rPr lang="en" sz="2500">
                <a:latin typeface="Roboto Light"/>
                <a:ea typeface="Roboto Light"/>
                <a:cs typeface="Roboto Light"/>
                <a:sym typeface="Roboto Light"/>
              </a:rPr>
              <a:t>learning adequately.</a:t>
            </a:r>
            <a:endParaRPr sz="2500">
              <a:latin typeface="Roboto Light"/>
              <a:ea typeface="Roboto Light"/>
              <a:cs typeface="Roboto Light"/>
              <a:sym typeface="Roboto Light"/>
            </a:endParaRPr>
          </a:p>
          <a:p>
            <a:pPr indent="0" lvl="0" marL="0" rtl="0" algn="l">
              <a:lnSpc>
                <a:spcPct val="115000"/>
              </a:lnSpc>
              <a:spcBef>
                <a:spcPts val="1600"/>
              </a:spcBef>
              <a:spcAft>
                <a:spcPts val="0"/>
              </a:spcAft>
              <a:buNone/>
            </a:pPr>
            <a:r>
              <a:rPr lang="en"/>
              <a:t>These algorithms/classifiers</a:t>
            </a:r>
            <a:br>
              <a:rPr lang="en"/>
            </a:br>
            <a:r>
              <a:rPr lang="en"/>
              <a:t>are considered </a:t>
            </a:r>
            <a:r>
              <a:rPr b="1" lang="en">
                <a:highlight>
                  <a:srgbClr val="FFFF00"/>
                </a:highlight>
              </a:rPr>
              <a:t>weak learners</a:t>
            </a: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14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t>
            </a:r>
            <a:r>
              <a:rPr lang="en"/>
              <a:t>eak Learners</a:t>
            </a:r>
            <a:endParaRPr/>
          </a:p>
        </p:txBody>
      </p:sp>
      <p:sp>
        <p:nvSpPr>
          <p:cNvPr id="2278" name="Google Shape;2278;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9" name="Google Shape;2279;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0" name="Google Shape;2280;p145"/>
          <p:cNvSpPr/>
          <p:nvPr/>
        </p:nvSpPr>
        <p:spPr>
          <a:xfrm>
            <a:off x="453220" y="890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81" name="Google Shape;2281;p145"/>
          <p:cNvSpPr/>
          <p:nvPr/>
        </p:nvSpPr>
        <p:spPr>
          <a:xfrm flipH="1" rot="10800000">
            <a:off x="453220" y="1169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82" name="Google Shape;2282;p145"/>
          <p:cNvSpPr/>
          <p:nvPr/>
        </p:nvSpPr>
        <p:spPr>
          <a:xfrm>
            <a:off x="453233" y="17081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83" name="Google Shape;2283;p145"/>
          <p:cNvSpPr/>
          <p:nvPr/>
        </p:nvSpPr>
        <p:spPr>
          <a:xfrm flipH="1" rot="10800000">
            <a:off x="453233" y="19867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84" name="Google Shape;2284;p145"/>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45"/>
          <p:cNvSpPr/>
          <p:nvPr/>
        </p:nvSpPr>
        <p:spPr>
          <a:xfrm>
            <a:off x="1352550" y="1662961"/>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45"/>
          <p:cNvSpPr/>
          <p:nvPr/>
        </p:nvSpPr>
        <p:spPr>
          <a:xfrm>
            <a:off x="1352550" y="24788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45"/>
          <p:cNvSpPr/>
          <p:nvPr/>
        </p:nvSpPr>
        <p:spPr>
          <a:xfrm>
            <a:off x="1352550" y="3282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45"/>
          <p:cNvSpPr/>
          <p:nvPr/>
        </p:nvSpPr>
        <p:spPr>
          <a:xfrm>
            <a:off x="453233" y="25336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89" name="Google Shape;2289;p145"/>
          <p:cNvSpPr/>
          <p:nvPr/>
        </p:nvSpPr>
        <p:spPr>
          <a:xfrm flipH="1" rot="10800000">
            <a:off x="453233" y="28122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90" name="Google Shape;2290;p145"/>
          <p:cNvSpPr/>
          <p:nvPr/>
        </p:nvSpPr>
        <p:spPr>
          <a:xfrm>
            <a:off x="453233" y="331565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91" name="Google Shape;2291;p145"/>
          <p:cNvSpPr/>
          <p:nvPr/>
        </p:nvSpPr>
        <p:spPr>
          <a:xfrm flipH="1" rot="10800000">
            <a:off x="453233" y="359424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92" name="Google Shape;2292;p145"/>
          <p:cNvSpPr txBox="1"/>
          <p:nvPr/>
        </p:nvSpPr>
        <p:spPr>
          <a:xfrm>
            <a:off x="0" y="866975"/>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Weak learners are a consequence of limited data to learn from. </a:t>
            </a:r>
            <a:endParaRPr sz="1500">
              <a:latin typeface="Roboto"/>
              <a:ea typeface="Roboto"/>
              <a:cs typeface="Roboto"/>
              <a:sym typeface="Roboto"/>
            </a:endParaRPr>
          </a:p>
        </p:txBody>
      </p:sp>
      <p:sp>
        <p:nvSpPr>
          <p:cNvPr id="2293" name="Google Shape;2293;p145"/>
          <p:cNvSpPr txBox="1"/>
          <p:nvPr/>
        </p:nvSpPr>
        <p:spPr>
          <a:xfrm>
            <a:off x="0" y="1665363"/>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This may mean there are too few features, or that the data provided does not allow for data points to be classified.</a:t>
            </a:r>
            <a:endParaRPr sz="1500">
              <a:latin typeface="Roboto"/>
              <a:ea typeface="Roboto"/>
              <a:cs typeface="Roboto"/>
              <a:sym typeface="Roboto"/>
            </a:endParaRPr>
          </a:p>
        </p:txBody>
      </p:sp>
      <p:sp>
        <p:nvSpPr>
          <p:cNvPr id="2294" name="Google Shape;2294;p145"/>
          <p:cNvSpPr txBox="1"/>
          <p:nvPr/>
        </p:nvSpPr>
        <p:spPr>
          <a:xfrm>
            <a:off x="0" y="2481288"/>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Weak learners make predictions that are only a little better than random chance. </a:t>
            </a:r>
            <a:endParaRPr sz="1500">
              <a:latin typeface="Roboto"/>
              <a:ea typeface="Roboto"/>
              <a:cs typeface="Roboto"/>
              <a:sym typeface="Roboto"/>
            </a:endParaRPr>
          </a:p>
        </p:txBody>
      </p:sp>
      <p:sp>
        <p:nvSpPr>
          <p:cNvPr id="2295" name="Google Shape;2295;p145"/>
          <p:cNvSpPr txBox="1"/>
          <p:nvPr/>
        </p:nvSpPr>
        <p:spPr>
          <a:xfrm>
            <a:off x="0" y="3280013"/>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Individually, their predictions of the relationship between inputs and targets are not very accurate.</a:t>
            </a:r>
            <a:endParaRPr sz="1500">
              <a:latin typeface="Roboto"/>
              <a:ea typeface="Roboto"/>
              <a:cs typeface="Roboto"/>
              <a:sym typeface="Roboto"/>
            </a:endParaRPr>
          </a:p>
        </p:txBody>
      </p:sp>
      <p:sp>
        <p:nvSpPr>
          <p:cNvPr id="2296" name="Google Shape;2296;p145"/>
          <p:cNvSpPr txBox="1"/>
          <p:nvPr/>
        </p:nvSpPr>
        <p:spPr>
          <a:xfrm>
            <a:off x="0" y="4212643"/>
            <a:ext cx="9144000" cy="252300"/>
          </a:xfrm>
          <a:prstGeom prst="rect">
            <a:avLst/>
          </a:prstGeom>
          <a:noFill/>
          <a:ln>
            <a:noFill/>
          </a:ln>
        </p:spPr>
        <p:txBody>
          <a:bodyPr anchorCtr="0" anchor="t" bIns="0" lIns="1554475" spcFirstLastPara="1" rIns="457200" wrap="square" tIns="0">
            <a:noAutofit/>
          </a:bodyPr>
          <a:lstStyle/>
          <a:p>
            <a:pPr indent="0" lvl="0" marL="0" rtl="0" algn="l">
              <a:lnSpc>
                <a:spcPct val="115000"/>
              </a:lnSpc>
              <a:spcBef>
                <a:spcPts val="0"/>
              </a:spcBef>
              <a:spcAft>
                <a:spcPts val="0"/>
              </a:spcAft>
              <a:buNone/>
            </a:pPr>
            <a:r>
              <a:rPr i="1" lang="en" sz="1500">
                <a:latin typeface="Roboto Medium"/>
                <a:ea typeface="Roboto Medium"/>
                <a:cs typeface="Roboto Medium"/>
                <a:sym typeface="Roboto Medium"/>
              </a:rPr>
              <a:t>Despite their flaws, weak learners are still valuable in machine learning.</a:t>
            </a:r>
            <a:endParaRPr i="1" sz="1500">
              <a:latin typeface="Roboto Medium"/>
              <a:ea typeface="Roboto Medium"/>
              <a:cs typeface="Roboto Medium"/>
              <a:sym typeface="Roboto Medium"/>
            </a:endParaRPr>
          </a:p>
        </p:txBody>
      </p:sp>
      <p:pic>
        <p:nvPicPr>
          <p:cNvPr id="2297" name="Google Shape;2297;p145"/>
          <p:cNvPicPr preferRelativeResize="0"/>
          <p:nvPr/>
        </p:nvPicPr>
        <p:blipFill>
          <a:blip r:embed="rId3">
            <a:alphaModFix/>
          </a:blip>
          <a:stretch>
            <a:fillRect/>
          </a:stretch>
        </p:blipFill>
        <p:spPr>
          <a:xfrm>
            <a:off x="453225" y="4086225"/>
            <a:ext cx="704625" cy="7835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146"/>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Can you guess how to make a weak learner perform more accurately?</a:t>
            </a:r>
            <a:endParaRPr/>
          </a:p>
        </p:txBody>
      </p:sp>
      <p:sp>
        <p:nvSpPr>
          <p:cNvPr id="2303" name="Google Shape;2303;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4" name="Google Shape;2304;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0" name="Google Shape;2310;p147"/>
          <p:cNvSpPr txBox="1"/>
          <p:nvPr>
            <p:ph type="title"/>
          </p:nvPr>
        </p:nvSpPr>
        <p:spPr>
          <a:xfrm>
            <a:off x="25" y="274800"/>
            <a:ext cx="8607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can boost weak learners </a:t>
            </a:r>
            <a:br>
              <a:rPr lang="en"/>
            </a:br>
            <a:r>
              <a:rPr lang="en"/>
              <a:t>with other algorithms for an </a:t>
            </a:r>
            <a:r>
              <a:rPr lang="en">
                <a:solidFill>
                  <a:srgbClr val="00C8E9"/>
                </a:solidFill>
              </a:rPr>
              <a:t>ensemble learning approach</a:t>
            </a:r>
            <a:r>
              <a:rPr lang="en"/>
              <a:t>.</a:t>
            </a:r>
            <a:endParaRPr/>
          </a:p>
        </p:txBody>
      </p:sp>
      <p:sp>
        <p:nvSpPr>
          <p:cNvPr id="2311" name="Google Shape;2311;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148"/>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A decision tree can sometimes be classified as a weak learner. </a:t>
            </a:r>
            <a:r>
              <a:rPr lang="en">
                <a:solidFill>
                  <a:srgbClr val="00C8E9"/>
                </a:solidFill>
              </a:rPr>
              <a:t>Why?</a:t>
            </a:r>
            <a:endParaRPr>
              <a:solidFill>
                <a:srgbClr val="00C8E9"/>
              </a:solidFill>
            </a:endParaRPr>
          </a:p>
        </p:txBody>
      </p:sp>
      <p:sp>
        <p:nvSpPr>
          <p:cNvPr id="2317" name="Google Shape;2317;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8" name="Google Shape;2318;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149"/>
          <p:cNvSpPr/>
          <p:nvPr/>
        </p:nvSpPr>
        <p:spPr>
          <a:xfrm>
            <a:off x="125925" y="552125"/>
            <a:ext cx="8892300" cy="22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5" name="Google Shape;2325;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26" name="Google Shape;2326;p149"/>
          <p:cNvPicPr preferRelativeResize="0"/>
          <p:nvPr/>
        </p:nvPicPr>
        <p:blipFill>
          <a:blip r:embed="rId3">
            <a:alphaModFix/>
          </a:blip>
          <a:stretch>
            <a:fillRect/>
          </a:stretch>
        </p:blipFill>
        <p:spPr>
          <a:xfrm>
            <a:off x="4087675" y="87250"/>
            <a:ext cx="4610726" cy="4783549"/>
          </a:xfrm>
          <a:prstGeom prst="rect">
            <a:avLst/>
          </a:prstGeom>
          <a:noFill/>
          <a:ln>
            <a:noFill/>
          </a:ln>
        </p:spPr>
      </p:pic>
      <p:sp>
        <p:nvSpPr>
          <p:cNvPr id="2327" name="Google Shape;2327;p149"/>
          <p:cNvSpPr txBox="1"/>
          <p:nvPr>
            <p:ph idx="1" type="subTitle"/>
          </p:nvPr>
        </p:nvSpPr>
        <p:spPr>
          <a:xfrm>
            <a:off x="426225" y="1421850"/>
            <a:ext cx="5114400" cy="1895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This can happen when a decision tree has only </a:t>
            </a:r>
            <a:r>
              <a:rPr lang="en" sz="3000">
                <a:solidFill>
                  <a:schemeClr val="dk1"/>
                </a:solidFill>
                <a:latin typeface="Roboto Light"/>
                <a:ea typeface="Roboto Light"/>
                <a:cs typeface="Roboto Light"/>
                <a:sym typeface="Roboto Light"/>
              </a:rPr>
              <a:t>one </a:t>
            </a:r>
            <a:r>
              <a:rPr lang="en" sz="3000">
                <a:solidFill>
                  <a:schemeClr val="dk1"/>
                </a:solidFill>
                <a:latin typeface="Roboto Light"/>
                <a:ea typeface="Roboto Light"/>
                <a:cs typeface="Roboto Light"/>
                <a:sym typeface="Roboto Light"/>
              </a:rPr>
              <a:t>branch (i.e., a </a:t>
            </a:r>
            <a:r>
              <a:rPr lang="en" sz="3000">
                <a:solidFill>
                  <a:schemeClr val="dk1"/>
                </a:solidFill>
                <a:latin typeface="Roboto Light"/>
                <a:ea typeface="Roboto Light"/>
                <a:cs typeface="Roboto Light"/>
                <a:sym typeface="Roboto Light"/>
              </a:rPr>
              <a:t>stump</a:t>
            </a:r>
            <a:r>
              <a:rPr lang="en" sz="3000">
                <a:solidFill>
                  <a:schemeClr val="dk1"/>
                </a:solidFill>
                <a:latin typeface="Roboto Light"/>
                <a:ea typeface="Roboto Light"/>
                <a:cs typeface="Roboto Light"/>
                <a:sym typeface="Roboto Light"/>
              </a:rPr>
              <a:t>).</a:t>
            </a:r>
            <a:endParaRPr sz="3000">
              <a:latin typeface="Roboto Light"/>
              <a:ea typeface="Roboto Light"/>
              <a:cs typeface="Roboto Light"/>
              <a:sym typeface="Robo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Weak Learners Are Still Valuable in Machine Learning </a:t>
            </a:r>
            <a:endParaRPr/>
          </a:p>
        </p:txBody>
      </p:sp>
      <p:sp>
        <p:nvSpPr>
          <p:cNvPr id="2333" name="Google Shape;2333;p15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They can be combined with other classifiers to make a more accurate and robust prediction engine.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b="1" lang="en"/>
              <a:t>Combined weak learners are an example of ensemble learning:</a:t>
            </a:r>
            <a:endParaRPr b="1"/>
          </a:p>
        </p:txBody>
      </p:sp>
      <p:sp>
        <p:nvSpPr>
          <p:cNvPr id="2334" name="Google Shape;2334;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5" name="Google Shape;2335;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36" name="Google Shape;2336;p150"/>
          <p:cNvPicPr preferRelativeResize="0"/>
          <p:nvPr/>
        </p:nvPicPr>
        <p:blipFill>
          <a:blip r:embed="rId3">
            <a:alphaModFix/>
          </a:blip>
          <a:stretch>
            <a:fillRect/>
          </a:stretch>
        </p:blipFill>
        <p:spPr>
          <a:xfrm>
            <a:off x="4734400" y="2292812"/>
            <a:ext cx="4421902" cy="2478714"/>
          </a:xfrm>
          <a:prstGeom prst="rect">
            <a:avLst/>
          </a:prstGeom>
          <a:noFill/>
          <a:ln>
            <a:noFill/>
          </a:ln>
        </p:spPr>
      </p:pic>
      <p:pic>
        <p:nvPicPr>
          <p:cNvPr id="2337" name="Google Shape;2337;p150"/>
          <p:cNvPicPr preferRelativeResize="0"/>
          <p:nvPr/>
        </p:nvPicPr>
        <p:blipFill>
          <a:blip r:embed="rId4">
            <a:alphaModFix/>
          </a:blip>
          <a:stretch>
            <a:fillRect/>
          </a:stretch>
        </p:blipFill>
        <p:spPr>
          <a:xfrm>
            <a:off x="215350" y="2431626"/>
            <a:ext cx="4421901" cy="2082712"/>
          </a:xfrm>
          <a:prstGeom prst="rect">
            <a:avLst/>
          </a:prstGeom>
          <a:noFill/>
          <a:ln>
            <a:noFill/>
          </a:ln>
        </p:spPr>
      </p:pic>
      <p:sp>
        <p:nvSpPr>
          <p:cNvPr id="2338" name="Google Shape;2338;p150"/>
          <p:cNvSpPr/>
          <p:nvPr/>
        </p:nvSpPr>
        <p:spPr>
          <a:xfrm>
            <a:off x="4523125" y="2801550"/>
            <a:ext cx="646200" cy="6462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Roboto Light"/>
                <a:ea typeface="Roboto Light"/>
                <a:cs typeface="Roboto Light"/>
                <a:sym typeface="Roboto Light"/>
              </a:rPr>
              <a:t>+</a:t>
            </a:r>
            <a:endParaRPr sz="4000">
              <a:solidFill>
                <a:srgbClr val="FFFFFF"/>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will also be introduced to a new family of machine learning algorithms: </a:t>
            </a:r>
            <a:r>
              <a:rPr b="1" lang="en">
                <a:highlight>
                  <a:srgbClr val="FFFF00"/>
                </a:highlight>
              </a:rPr>
              <a:t>tree-</a:t>
            </a:r>
            <a:r>
              <a:rPr b="1" lang="en">
                <a:highlight>
                  <a:srgbClr val="FFFF00"/>
                </a:highlight>
              </a:rPr>
              <a:t>based</a:t>
            </a:r>
            <a:r>
              <a:rPr b="1" lang="en">
                <a:highlight>
                  <a:srgbClr val="FFFF00"/>
                </a:highlight>
              </a:rPr>
              <a:t> algorithms</a:t>
            </a:r>
            <a:r>
              <a:rPr lang="en"/>
              <a:t>. </a:t>
            </a:r>
            <a:endParaRPr/>
          </a:p>
        </p:txBody>
      </p:sp>
      <p:sp>
        <p:nvSpPr>
          <p:cNvPr id="1541" name="Google Shape;1541;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2" name="Google Shape;1542;p10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 Trees and Ensemble Learning</a:t>
            </a:r>
            <a:endParaRPr/>
          </a:p>
        </p:txBody>
      </p:sp>
      <p:pic>
        <p:nvPicPr>
          <p:cNvPr id="1543" name="Google Shape;1543;p106"/>
          <p:cNvPicPr preferRelativeResize="0"/>
          <p:nvPr/>
        </p:nvPicPr>
        <p:blipFill>
          <a:blip r:embed="rId3">
            <a:alphaModFix/>
          </a:blip>
          <a:stretch>
            <a:fillRect/>
          </a:stretch>
        </p:blipFill>
        <p:spPr>
          <a:xfrm>
            <a:off x="4806938" y="3072850"/>
            <a:ext cx="1726974" cy="1798931"/>
          </a:xfrm>
          <a:prstGeom prst="rect">
            <a:avLst/>
          </a:prstGeom>
          <a:noFill/>
          <a:ln>
            <a:noFill/>
          </a:ln>
        </p:spPr>
      </p:pic>
      <p:pic>
        <p:nvPicPr>
          <p:cNvPr id="1544" name="Google Shape;1544;p106"/>
          <p:cNvPicPr preferRelativeResize="0"/>
          <p:nvPr/>
        </p:nvPicPr>
        <p:blipFill>
          <a:blip r:embed="rId4">
            <a:alphaModFix/>
          </a:blip>
          <a:stretch>
            <a:fillRect/>
          </a:stretch>
        </p:blipFill>
        <p:spPr>
          <a:xfrm>
            <a:off x="6890999" y="3316200"/>
            <a:ext cx="1080091" cy="1504425"/>
          </a:xfrm>
          <a:prstGeom prst="rect">
            <a:avLst/>
          </a:prstGeom>
          <a:noFill/>
          <a:ln>
            <a:noFill/>
          </a:ln>
        </p:spPr>
      </p:pic>
      <p:pic>
        <p:nvPicPr>
          <p:cNvPr id="1545" name="Google Shape;1545;p106"/>
          <p:cNvPicPr preferRelativeResize="0"/>
          <p:nvPr/>
        </p:nvPicPr>
        <p:blipFill>
          <a:blip r:embed="rId5">
            <a:alphaModFix/>
          </a:blip>
          <a:stretch>
            <a:fillRect/>
          </a:stretch>
        </p:blipFill>
        <p:spPr>
          <a:xfrm>
            <a:off x="2280548" y="3214875"/>
            <a:ext cx="2095965" cy="1504437"/>
          </a:xfrm>
          <a:prstGeom prst="rect">
            <a:avLst/>
          </a:prstGeom>
          <a:noFill/>
          <a:ln>
            <a:noFill/>
          </a:ln>
        </p:spPr>
      </p:pic>
      <p:grpSp>
        <p:nvGrpSpPr>
          <p:cNvPr id="1546" name="Google Shape;1546;p106"/>
          <p:cNvGrpSpPr/>
          <p:nvPr/>
        </p:nvGrpSpPr>
        <p:grpSpPr>
          <a:xfrm rot="2700000">
            <a:off x="6314578" y="2788220"/>
            <a:ext cx="1032604" cy="446096"/>
            <a:chOff x="7237861" y="1262350"/>
            <a:chExt cx="1032614" cy="446100"/>
          </a:xfrm>
        </p:grpSpPr>
        <p:cxnSp>
          <p:nvCxnSpPr>
            <p:cNvPr id="1547" name="Google Shape;1547;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48" name="Google Shape;1548;p106"/>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1549" name="Google Shape;1549;p106"/>
          <p:cNvGrpSpPr/>
          <p:nvPr/>
        </p:nvGrpSpPr>
        <p:grpSpPr>
          <a:xfrm rot="-2700000">
            <a:off x="5357603" y="2788220"/>
            <a:ext cx="1032604" cy="446096"/>
            <a:chOff x="7237861" y="1262350"/>
            <a:chExt cx="1032614" cy="446100"/>
          </a:xfrm>
        </p:grpSpPr>
        <p:cxnSp>
          <p:nvCxnSpPr>
            <p:cNvPr id="1550" name="Google Shape;1550;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51" name="Google Shape;1551;p106"/>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pic>
        <p:nvPicPr>
          <p:cNvPr id="1552" name="Google Shape;1552;p106"/>
          <p:cNvPicPr preferRelativeResize="0"/>
          <p:nvPr/>
        </p:nvPicPr>
        <p:blipFill>
          <a:blip r:embed="rId6">
            <a:alphaModFix/>
          </a:blip>
          <a:stretch>
            <a:fillRect/>
          </a:stretch>
        </p:blipFill>
        <p:spPr>
          <a:xfrm>
            <a:off x="835150" y="3237206"/>
            <a:ext cx="1493106" cy="1057627"/>
          </a:xfrm>
          <a:prstGeom prst="rect">
            <a:avLst/>
          </a:prstGeom>
          <a:noFill/>
          <a:ln>
            <a:noFill/>
          </a:ln>
        </p:spPr>
      </p:pic>
      <p:grpSp>
        <p:nvGrpSpPr>
          <p:cNvPr id="1553" name="Google Shape;1553;p106"/>
          <p:cNvGrpSpPr/>
          <p:nvPr/>
        </p:nvGrpSpPr>
        <p:grpSpPr>
          <a:xfrm rot="2700000">
            <a:off x="2656978" y="2788220"/>
            <a:ext cx="1032604" cy="446096"/>
            <a:chOff x="7237861" y="1262350"/>
            <a:chExt cx="1032614" cy="446100"/>
          </a:xfrm>
        </p:grpSpPr>
        <p:cxnSp>
          <p:nvCxnSpPr>
            <p:cNvPr id="1554" name="Google Shape;1554;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55" name="Google Shape;1555;p106"/>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1556" name="Google Shape;1556;p106"/>
          <p:cNvGrpSpPr/>
          <p:nvPr/>
        </p:nvGrpSpPr>
        <p:grpSpPr>
          <a:xfrm rot="-2700000">
            <a:off x="1700003" y="2788220"/>
            <a:ext cx="1032604" cy="446096"/>
            <a:chOff x="7237861" y="1262350"/>
            <a:chExt cx="1032614" cy="446100"/>
          </a:xfrm>
        </p:grpSpPr>
        <p:cxnSp>
          <p:nvCxnSpPr>
            <p:cNvPr id="1557" name="Google Shape;1557;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58" name="Google Shape;1558;p106"/>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grpSp>
        <p:nvGrpSpPr>
          <p:cNvPr id="1559" name="Google Shape;1559;p106"/>
          <p:cNvGrpSpPr/>
          <p:nvPr/>
        </p:nvGrpSpPr>
        <p:grpSpPr>
          <a:xfrm rot="2700000">
            <a:off x="4953121" y="1817334"/>
            <a:ext cx="1032612" cy="368036"/>
            <a:chOff x="7237861" y="1262356"/>
            <a:chExt cx="1032622" cy="368040"/>
          </a:xfrm>
        </p:grpSpPr>
        <p:cxnSp>
          <p:nvCxnSpPr>
            <p:cNvPr id="1560" name="Google Shape;1560;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61" name="Google Shape;1561;p106"/>
            <p:cNvSpPr txBox="1"/>
            <p:nvPr/>
          </p:nvSpPr>
          <p:spPr>
            <a:xfrm>
              <a:off x="7250483" y="1262356"/>
              <a:ext cx="10200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1562" name="Google Shape;1562;p106"/>
          <p:cNvGrpSpPr/>
          <p:nvPr/>
        </p:nvGrpSpPr>
        <p:grpSpPr>
          <a:xfrm rot="-2700000">
            <a:off x="2977953" y="1805895"/>
            <a:ext cx="1032604" cy="446096"/>
            <a:chOff x="7237861" y="1262350"/>
            <a:chExt cx="1032614" cy="446100"/>
          </a:xfrm>
        </p:grpSpPr>
        <p:cxnSp>
          <p:nvCxnSpPr>
            <p:cNvPr id="1563" name="Google Shape;1563;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64" name="Google Shape;1564;p106"/>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sp>
        <p:nvSpPr>
          <p:cNvPr id="1565" name="Google Shape;1565;p106"/>
          <p:cNvSpPr/>
          <p:nvPr/>
        </p:nvSpPr>
        <p:spPr>
          <a:xfrm>
            <a:off x="3428650" y="1266800"/>
            <a:ext cx="2011800" cy="533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b="1" lang="en" sz="1200">
                <a:solidFill>
                  <a:schemeClr val="lt1"/>
                </a:solidFill>
                <a:latin typeface="Roboto"/>
                <a:ea typeface="Roboto"/>
                <a:cs typeface="Roboto"/>
                <a:sym typeface="Roboto"/>
              </a:rPr>
              <a:t>Pet Picker: </a:t>
            </a:r>
            <a:br>
              <a:rPr lang="en" sz="1200">
                <a:solidFill>
                  <a:schemeClr val="lt1"/>
                </a:solidFill>
                <a:latin typeface="Roboto"/>
                <a:ea typeface="Roboto"/>
                <a:cs typeface="Roboto"/>
                <a:sym typeface="Roboto"/>
              </a:rPr>
            </a:br>
            <a:r>
              <a:rPr lang="en" sz="1200">
                <a:solidFill>
                  <a:schemeClr val="lt1"/>
                </a:solidFill>
                <a:latin typeface="Roboto"/>
                <a:ea typeface="Roboto"/>
                <a:cs typeface="Roboto"/>
                <a:sym typeface="Roboto"/>
              </a:rPr>
              <a:t>Do you travel?</a:t>
            </a:r>
            <a:endParaRPr sz="1200">
              <a:solidFill>
                <a:schemeClr val="lt1"/>
              </a:solidFill>
              <a:latin typeface="Roboto"/>
              <a:ea typeface="Roboto"/>
              <a:cs typeface="Roboto"/>
              <a:sym typeface="Roboto"/>
            </a:endParaRPr>
          </a:p>
        </p:txBody>
      </p:sp>
      <p:sp>
        <p:nvSpPr>
          <p:cNvPr id="1566" name="Google Shape;1566;p106"/>
          <p:cNvSpPr/>
          <p:nvPr/>
        </p:nvSpPr>
        <p:spPr>
          <a:xfrm>
            <a:off x="5335375" y="2275875"/>
            <a:ext cx="2011800" cy="533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1100">
                <a:solidFill>
                  <a:schemeClr val="lt1"/>
                </a:solidFill>
                <a:latin typeface="Roboto"/>
                <a:ea typeface="Roboto"/>
                <a:cs typeface="Roboto"/>
                <a:sym typeface="Roboto"/>
              </a:rPr>
              <a:t>Do you like to dress </a:t>
            </a:r>
            <a:br>
              <a:rPr lang="en" sz="1100">
                <a:solidFill>
                  <a:schemeClr val="lt1"/>
                </a:solidFill>
                <a:latin typeface="Roboto"/>
                <a:ea typeface="Roboto"/>
                <a:cs typeface="Roboto"/>
                <a:sym typeface="Roboto"/>
              </a:rPr>
            </a:br>
            <a:r>
              <a:rPr lang="en" sz="1100">
                <a:solidFill>
                  <a:schemeClr val="lt1"/>
                </a:solidFill>
                <a:latin typeface="Roboto"/>
                <a:ea typeface="Roboto"/>
                <a:cs typeface="Roboto"/>
                <a:sym typeface="Roboto"/>
              </a:rPr>
              <a:t>up your pets?</a:t>
            </a:r>
            <a:endParaRPr sz="1100">
              <a:solidFill>
                <a:schemeClr val="lt1"/>
              </a:solidFill>
              <a:latin typeface="Roboto"/>
              <a:ea typeface="Roboto"/>
              <a:cs typeface="Roboto"/>
              <a:sym typeface="Roboto"/>
            </a:endParaRPr>
          </a:p>
        </p:txBody>
      </p:sp>
      <p:sp>
        <p:nvSpPr>
          <p:cNvPr id="1567" name="Google Shape;1567;p106"/>
          <p:cNvSpPr/>
          <p:nvPr/>
        </p:nvSpPr>
        <p:spPr>
          <a:xfrm>
            <a:off x="1659925" y="2252000"/>
            <a:ext cx="2011800" cy="533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1200">
                <a:solidFill>
                  <a:schemeClr val="lt1"/>
                </a:solidFill>
                <a:latin typeface="Roboto"/>
                <a:ea typeface="Roboto"/>
                <a:cs typeface="Roboto"/>
                <a:sym typeface="Roboto"/>
              </a:rPr>
              <a:t>Are you gone more than</a:t>
            </a:r>
            <a:br>
              <a:rPr lang="en" sz="1200">
                <a:solidFill>
                  <a:schemeClr val="lt1"/>
                </a:solidFill>
                <a:latin typeface="Roboto"/>
                <a:ea typeface="Roboto"/>
                <a:cs typeface="Roboto"/>
                <a:sym typeface="Roboto"/>
              </a:rPr>
            </a:br>
            <a:r>
              <a:rPr lang="en" sz="1200">
                <a:solidFill>
                  <a:schemeClr val="lt1"/>
                </a:solidFill>
                <a:latin typeface="Roboto"/>
                <a:ea typeface="Roboto"/>
                <a:cs typeface="Roboto"/>
                <a:sym typeface="Roboto"/>
              </a:rPr>
              <a:t> one week per month?</a:t>
            </a:r>
            <a:endParaRPr sz="1200">
              <a:solidFill>
                <a:schemeClr val="lt1"/>
              </a:solidFill>
              <a:latin typeface="Roboto"/>
              <a:ea typeface="Roboto"/>
              <a:cs typeface="Roboto"/>
              <a:sym typeface="Roboto"/>
            </a:endParaRPr>
          </a:p>
        </p:txBody>
      </p:sp>
      <p:sp>
        <p:nvSpPr>
          <p:cNvPr id="1568" name="Google Shape;1568;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pic>
        <p:nvPicPr>
          <p:cNvPr id="2343" name="Google Shape;2343;p151"/>
          <p:cNvPicPr preferRelativeResize="0"/>
          <p:nvPr/>
        </p:nvPicPr>
        <p:blipFill>
          <a:blip r:embed="rId3">
            <a:alphaModFix/>
          </a:blip>
          <a:stretch>
            <a:fillRect/>
          </a:stretch>
        </p:blipFill>
        <p:spPr>
          <a:xfrm>
            <a:off x="1725485" y="659000"/>
            <a:ext cx="7418515" cy="4172901"/>
          </a:xfrm>
          <a:prstGeom prst="rect">
            <a:avLst/>
          </a:prstGeom>
          <a:noFill/>
          <a:ln>
            <a:noFill/>
          </a:ln>
        </p:spPr>
      </p:pic>
      <p:sp>
        <p:nvSpPr>
          <p:cNvPr id="2344" name="Google Shape;2344;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Ensemble Learners</a:t>
            </a:r>
            <a:endParaRPr/>
          </a:p>
        </p:txBody>
      </p:sp>
      <p:sp>
        <p:nvSpPr>
          <p:cNvPr id="2345" name="Google Shape;2345;p151"/>
          <p:cNvSpPr txBox="1"/>
          <p:nvPr>
            <p:ph idx="1" type="subTitle"/>
          </p:nvPr>
        </p:nvSpPr>
        <p:spPr>
          <a:xfrm>
            <a:off x="0" y="675975"/>
            <a:ext cx="4079700" cy="1257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Working together, e</a:t>
            </a:r>
            <a:r>
              <a:rPr lang="en"/>
              <a:t>nsemble learners improve accuracy and robustness and decrease variance.</a:t>
            </a:r>
            <a:endParaRPr/>
          </a:p>
          <a:p>
            <a:pPr indent="0" lvl="0" marL="0" rtl="0" algn="l">
              <a:spcBef>
                <a:spcPts val="0"/>
              </a:spcBef>
              <a:spcAft>
                <a:spcPts val="0"/>
              </a:spcAft>
              <a:buNone/>
            </a:pPr>
            <a:r>
              <a:t/>
            </a:r>
            <a:endParaRPr/>
          </a:p>
        </p:txBody>
      </p:sp>
      <p:sp>
        <p:nvSpPr>
          <p:cNvPr id="2346" name="Google Shape;2346;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7" name="Google Shape;2347;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8" name="Google Shape;2348;p151"/>
          <p:cNvSpPr/>
          <p:nvPr/>
        </p:nvSpPr>
        <p:spPr>
          <a:xfrm>
            <a:off x="365625" y="1915150"/>
            <a:ext cx="1945200" cy="1945200"/>
          </a:xfrm>
          <a:prstGeom prst="ellipse">
            <a:avLst/>
          </a:prstGeom>
          <a:solidFill>
            <a:srgbClr val="FF0000">
              <a:alpha val="71520"/>
            </a:srgbClr>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1600">
                <a:solidFill>
                  <a:srgbClr val="FFFFFF"/>
                </a:solidFill>
                <a:latin typeface="Roboto"/>
                <a:ea typeface="Roboto"/>
                <a:cs typeface="Roboto"/>
                <a:sym typeface="Roboto"/>
              </a:rPr>
              <a:t>Combined,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weak learners can perform as well as strong learners.</a:t>
            </a:r>
            <a:endParaRPr sz="16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5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Ensemble Learning</a:t>
            </a:r>
            <a:endParaRPr/>
          </a:p>
        </p:txBody>
      </p:sp>
      <p:sp>
        <p:nvSpPr>
          <p:cNvPr id="2354" name="Google Shape;2354;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000"/>
              </a:spcAft>
              <a:buNone/>
            </a:pPr>
            <a:r>
              <a:rPr lang="en"/>
              <a:t>We have to combine w</a:t>
            </a:r>
            <a:r>
              <a:rPr lang="en"/>
              <a:t>eak learners by using a specific algorithm, such as:</a:t>
            </a:r>
            <a:endParaRPr b="1"/>
          </a:p>
        </p:txBody>
      </p:sp>
      <p:sp>
        <p:nvSpPr>
          <p:cNvPr id="2355" name="Google Shape;2355;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6" name="Google Shape;2356;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7" name="Google Shape;2357;p152"/>
          <p:cNvSpPr txBox="1"/>
          <p:nvPr>
            <p:ph idx="1" type="subTitle"/>
          </p:nvPr>
        </p:nvSpPr>
        <p:spPr>
          <a:xfrm>
            <a:off x="148800" y="4364150"/>
            <a:ext cx="2336700" cy="4815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Gradient Boosted Tree</a:t>
            </a:r>
            <a:endParaRPr sz="1600">
              <a:solidFill>
                <a:schemeClr val="dk1"/>
              </a:solidFill>
              <a:latin typeface="Roboto Medium"/>
              <a:ea typeface="Roboto Medium"/>
              <a:cs typeface="Roboto Medium"/>
              <a:sym typeface="Roboto Medium"/>
            </a:endParaRPr>
          </a:p>
        </p:txBody>
      </p:sp>
      <p:sp>
        <p:nvSpPr>
          <p:cNvPr id="2358" name="Google Shape;2358;p152"/>
          <p:cNvSpPr txBox="1"/>
          <p:nvPr>
            <p:ph idx="2" type="subTitle"/>
          </p:nvPr>
        </p:nvSpPr>
        <p:spPr>
          <a:xfrm>
            <a:off x="3381304" y="4364138"/>
            <a:ext cx="2185500" cy="4815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XGBoost</a:t>
            </a:r>
            <a:endParaRPr sz="1600">
              <a:solidFill>
                <a:schemeClr val="dk1"/>
              </a:solidFill>
              <a:latin typeface="Roboto Medium"/>
              <a:ea typeface="Roboto Medium"/>
              <a:cs typeface="Roboto Medium"/>
              <a:sym typeface="Roboto Medium"/>
            </a:endParaRPr>
          </a:p>
        </p:txBody>
      </p:sp>
      <p:sp>
        <p:nvSpPr>
          <p:cNvPr id="2359" name="Google Shape;2359;p152"/>
          <p:cNvSpPr txBox="1"/>
          <p:nvPr>
            <p:ph idx="3" type="subTitle"/>
          </p:nvPr>
        </p:nvSpPr>
        <p:spPr>
          <a:xfrm>
            <a:off x="6402273" y="4364138"/>
            <a:ext cx="2524200" cy="4815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Random forests</a:t>
            </a:r>
            <a:endParaRPr sz="1600">
              <a:solidFill>
                <a:schemeClr val="dk1"/>
              </a:solidFill>
              <a:latin typeface="Roboto Medium"/>
              <a:ea typeface="Roboto Medium"/>
              <a:cs typeface="Roboto Medium"/>
              <a:sym typeface="Roboto Medium"/>
            </a:endParaRPr>
          </a:p>
        </p:txBody>
      </p:sp>
      <p:pic>
        <p:nvPicPr>
          <p:cNvPr id="2360" name="Google Shape;2360;p152"/>
          <p:cNvPicPr preferRelativeResize="0"/>
          <p:nvPr/>
        </p:nvPicPr>
        <p:blipFill>
          <a:blip r:embed="rId3">
            <a:alphaModFix/>
          </a:blip>
          <a:stretch>
            <a:fillRect/>
          </a:stretch>
        </p:blipFill>
        <p:spPr>
          <a:xfrm>
            <a:off x="5884838" y="1183050"/>
            <a:ext cx="827470" cy="3662574"/>
          </a:xfrm>
          <a:prstGeom prst="rect">
            <a:avLst/>
          </a:prstGeom>
          <a:noFill/>
          <a:ln>
            <a:noFill/>
          </a:ln>
        </p:spPr>
      </p:pic>
      <p:grpSp>
        <p:nvGrpSpPr>
          <p:cNvPr id="2361" name="Google Shape;2361;p152"/>
          <p:cNvGrpSpPr/>
          <p:nvPr/>
        </p:nvGrpSpPr>
        <p:grpSpPr>
          <a:xfrm>
            <a:off x="6438917" y="2010996"/>
            <a:ext cx="2450914" cy="1170789"/>
            <a:chOff x="1092750" y="2673713"/>
            <a:chExt cx="2685050" cy="1282775"/>
          </a:xfrm>
        </p:grpSpPr>
        <p:sp>
          <p:nvSpPr>
            <p:cNvPr id="2362" name="Google Shape;2362;p152"/>
            <p:cNvSpPr/>
            <p:nvPr/>
          </p:nvSpPr>
          <p:spPr>
            <a:xfrm>
              <a:off x="2304325" y="2673713"/>
              <a:ext cx="261900" cy="2619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3" name="Google Shape;2363;p152"/>
            <p:cNvCxnSpPr>
              <a:stCxn id="2362" idx="2"/>
              <a:endCxn id="2364" idx="7"/>
            </p:cNvCxnSpPr>
            <p:nvPr/>
          </p:nvCxnSpPr>
          <p:spPr>
            <a:xfrm flipH="1">
              <a:off x="1827025" y="2804663"/>
              <a:ext cx="477300" cy="201000"/>
            </a:xfrm>
            <a:prstGeom prst="straightConnector1">
              <a:avLst/>
            </a:prstGeom>
            <a:noFill/>
            <a:ln cap="flat" cmpd="sng" w="19050">
              <a:solidFill>
                <a:srgbClr val="9E9E9E"/>
              </a:solidFill>
              <a:prstDash val="solid"/>
              <a:round/>
              <a:headEnd len="med" w="med" type="none"/>
              <a:tailEnd len="med" w="med" type="none"/>
            </a:ln>
          </p:spPr>
        </p:cxnSp>
        <p:cxnSp>
          <p:nvCxnSpPr>
            <p:cNvPr id="2365" name="Google Shape;2365;p152"/>
            <p:cNvCxnSpPr>
              <a:stCxn id="2362" idx="6"/>
              <a:endCxn id="2366" idx="1"/>
            </p:cNvCxnSpPr>
            <p:nvPr/>
          </p:nvCxnSpPr>
          <p:spPr>
            <a:xfrm>
              <a:off x="2566225" y="2804663"/>
              <a:ext cx="474300" cy="201000"/>
            </a:xfrm>
            <a:prstGeom prst="straightConnector1">
              <a:avLst/>
            </a:prstGeom>
            <a:noFill/>
            <a:ln cap="flat" cmpd="sng" w="19050">
              <a:solidFill>
                <a:srgbClr val="9E9E9E"/>
              </a:solidFill>
              <a:prstDash val="solid"/>
              <a:round/>
              <a:headEnd len="med" w="med" type="none"/>
              <a:tailEnd len="med" w="med" type="none"/>
            </a:ln>
          </p:spPr>
        </p:cxnSp>
        <p:grpSp>
          <p:nvGrpSpPr>
            <p:cNvPr id="2367" name="Google Shape;2367;p152"/>
            <p:cNvGrpSpPr/>
            <p:nvPr/>
          </p:nvGrpSpPr>
          <p:grpSpPr>
            <a:xfrm>
              <a:off x="1092750" y="2967288"/>
              <a:ext cx="1286400" cy="989200"/>
              <a:chOff x="1170150" y="3213188"/>
              <a:chExt cx="1286400" cy="989200"/>
            </a:xfrm>
          </p:grpSpPr>
          <p:sp>
            <p:nvSpPr>
              <p:cNvPr id="2364" name="Google Shape;2364;p152"/>
              <p:cNvSpPr/>
              <p:nvPr/>
            </p:nvSpPr>
            <p:spPr>
              <a:xfrm>
                <a:off x="1680800" y="32131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52"/>
              <p:cNvSpPr/>
              <p:nvPr/>
            </p:nvSpPr>
            <p:spPr>
              <a:xfrm>
                <a:off x="1340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52"/>
              <p:cNvSpPr/>
              <p:nvPr/>
            </p:nvSpPr>
            <p:spPr>
              <a:xfrm>
                <a:off x="1170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52"/>
              <p:cNvSpPr/>
              <p:nvPr/>
            </p:nvSpPr>
            <p:spPr>
              <a:xfrm>
                <a:off x="1511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1" name="Google Shape;2371;p152"/>
              <p:cNvCxnSpPr>
                <a:stCxn id="2364" idx="3"/>
                <a:endCxn id="2368" idx="0"/>
              </p:cNvCxnSpPr>
              <p:nvPr/>
            </p:nvCxnSpPr>
            <p:spPr>
              <a:xfrm flipH="1">
                <a:off x="1471954" y="3436733"/>
                <a:ext cx="247200" cy="102900"/>
              </a:xfrm>
              <a:prstGeom prst="straightConnector1">
                <a:avLst/>
              </a:prstGeom>
              <a:noFill/>
              <a:ln cap="flat" cmpd="sng" w="19050">
                <a:solidFill>
                  <a:srgbClr val="9E9E9E"/>
                </a:solidFill>
                <a:prstDash val="solid"/>
                <a:round/>
                <a:headEnd len="med" w="med" type="none"/>
                <a:tailEnd len="med" w="med" type="none"/>
              </a:ln>
            </p:spPr>
          </p:cxnSp>
          <p:cxnSp>
            <p:nvCxnSpPr>
              <p:cNvPr id="2372" name="Google Shape;2372;p152"/>
              <p:cNvCxnSpPr>
                <a:stCxn id="2364" idx="5"/>
                <a:endCxn id="2373" idx="0"/>
              </p:cNvCxnSpPr>
              <p:nvPr/>
            </p:nvCxnSpPr>
            <p:spPr>
              <a:xfrm>
                <a:off x="1904346" y="3436733"/>
                <a:ext cx="250500" cy="102900"/>
              </a:xfrm>
              <a:prstGeom prst="straightConnector1">
                <a:avLst/>
              </a:prstGeom>
              <a:noFill/>
              <a:ln cap="flat" cmpd="sng" w="19050">
                <a:solidFill>
                  <a:srgbClr val="9E9E9E"/>
                </a:solidFill>
                <a:prstDash val="solid"/>
                <a:round/>
                <a:headEnd len="med" w="med" type="none"/>
                <a:tailEnd len="med" w="med" type="none"/>
              </a:ln>
            </p:spPr>
          </p:cxnSp>
          <p:cxnSp>
            <p:nvCxnSpPr>
              <p:cNvPr id="2374" name="Google Shape;2374;p152"/>
              <p:cNvCxnSpPr>
                <a:stCxn id="2368" idx="3"/>
                <a:endCxn id="2369" idx="0"/>
              </p:cNvCxnSpPr>
              <p:nvPr/>
            </p:nvCxnSpPr>
            <p:spPr>
              <a:xfrm flipH="1">
                <a:off x="1300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2375" name="Google Shape;2375;p152"/>
              <p:cNvCxnSpPr>
                <a:stCxn id="2368" idx="5"/>
                <a:endCxn id="2370" idx="0"/>
              </p:cNvCxnSpPr>
              <p:nvPr/>
            </p:nvCxnSpPr>
            <p:spPr>
              <a:xfrm>
                <a:off x="1564446" y="3763308"/>
                <a:ext cx="78300" cy="177300"/>
              </a:xfrm>
              <a:prstGeom prst="straightConnector1">
                <a:avLst/>
              </a:prstGeom>
              <a:noFill/>
              <a:ln cap="flat" cmpd="sng" w="19050">
                <a:solidFill>
                  <a:srgbClr val="9E9E9E"/>
                </a:solidFill>
                <a:prstDash val="solid"/>
                <a:round/>
                <a:headEnd len="med" w="med" type="none"/>
                <a:tailEnd len="med" w="med" type="none"/>
              </a:ln>
            </p:spPr>
          </p:cxnSp>
          <p:sp>
            <p:nvSpPr>
              <p:cNvPr id="2373" name="Google Shape;2373;p152"/>
              <p:cNvSpPr/>
              <p:nvPr/>
            </p:nvSpPr>
            <p:spPr>
              <a:xfrm>
                <a:off x="2023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52"/>
              <p:cNvSpPr/>
              <p:nvPr/>
            </p:nvSpPr>
            <p:spPr>
              <a:xfrm>
                <a:off x="1853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52"/>
              <p:cNvSpPr/>
              <p:nvPr/>
            </p:nvSpPr>
            <p:spPr>
              <a:xfrm>
                <a:off x="2194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8" name="Google Shape;2378;p152"/>
              <p:cNvCxnSpPr>
                <a:stCxn id="2373" idx="3"/>
                <a:endCxn id="2376" idx="0"/>
              </p:cNvCxnSpPr>
              <p:nvPr/>
            </p:nvCxnSpPr>
            <p:spPr>
              <a:xfrm flipH="1">
                <a:off x="1983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2379" name="Google Shape;2379;p152"/>
              <p:cNvCxnSpPr>
                <a:stCxn id="2373" idx="5"/>
                <a:endCxn id="2377" idx="0"/>
              </p:cNvCxnSpPr>
              <p:nvPr/>
            </p:nvCxnSpPr>
            <p:spPr>
              <a:xfrm>
                <a:off x="2247446" y="3763308"/>
                <a:ext cx="78300" cy="177300"/>
              </a:xfrm>
              <a:prstGeom prst="straightConnector1">
                <a:avLst/>
              </a:prstGeom>
              <a:noFill/>
              <a:ln cap="flat" cmpd="sng" w="19050">
                <a:solidFill>
                  <a:srgbClr val="9E9E9E"/>
                </a:solidFill>
                <a:prstDash val="solid"/>
                <a:round/>
                <a:headEnd len="med" w="med" type="none"/>
                <a:tailEnd len="med" w="med" type="none"/>
              </a:ln>
            </p:spPr>
          </p:cxnSp>
        </p:grpSp>
        <p:grpSp>
          <p:nvGrpSpPr>
            <p:cNvPr id="2380" name="Google Shape;2380;p152"/>
            <p:cNvGrpSpPr/>
            <p:nvPr/>
          </p:nvGrpSpPr>
          <p:grpSpPr>
            <a:xfrm>
              <a:off x="2491400" y="2967288"/>
              <a:ext cx="1286400" cy="989200"/>
              <a:chOff x="1170150" y="3213188"/>
              <a:chExt cx="1286400" cy="989200"/>
            </a:xfrm>
          </p:grpSpPr>
          <p:sp>
            <p:nvSpPr>
              <p:cNvPr id="2366" name="Google Shape;2366;p152"/>
              <p:cNvSpPr/>
              <p:nvPr/>
            </p:nvSpPr>
            <p:spPr>
              <a:xfrm>
                <a:off x="1680800" y="3213188"/>
                <a:ext cx="261900" cy="2619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52"/>
              <p:cNvSpPr/>
              <p:nvPr/>
            </p:nvSpPr>
            <p:spPr>
              <a:xfrm>
                <a:off x="1340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52"/>
              <p:cNvSpPr/>
              <p:nvPr/>
            </p:nvSpPr>
            <p:spPr>
              <a:xfrm>
                <a:off x="1170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52"/>
              <p:cNvSpPr/>
              <p:nvPr/>
            </p:nvSpPr>
            <p:spPr>
              <a:xfrm>
                <a:off x="1511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4" name="Google Shape;2384;p152"/>
              <p:cNvCxnSpPr>
                <a:stCxn id="2366" idx="3"/>
                <a:endCxn id="2381" idx="0"/>
              </p:cNvCxnSpPr>
              <p:nvPr/>
            </p:nvCxnSpPr>
            <p:spPr>
              <a:xfrm flipH="1">
                <a:off x="1471954" y="3436733"/>
                <a:ext cx="247200" cy="102900"/>
              </a:xfrm>
              <a:prstGeom prst="straightConnector1">
                <a:avLst/>
              </a:prstGeom>
              <a:noFill/>
              <a:ln cap="flat" cmpd="sng" w="19050">
                <a:solidFill>
                  <a:srgbClr val="9E9E9E"/>
                </a:solidFill>
                <a:prstDash val="solid"/>
                <a:round/>
                <a:headEnd len="med" w="med" type="none"/>
                <a:tailEnd len="med" w="med" type="none"/>
              </a:ln>
            </p:spPr>
          </p:cxnSp>
          <p:cxnSp>
            <p:nvCxnSpPr>
              <p:cNvPr id="2385" name="Google Shape;2385;p152"/>
              <p:cNvCxnSpPr>
                <a:stCxn id="2366" idx="5"/>
                <a:endCxn id="2386" idx="0"/>
              </p:cNvCxnSpPr>
              <p:nvPr/>
            </p:nvCxnSpPr>
            <p:spPr>
              <a:xfrm>
                <a:off x="1904346" y="3436733"/>
                <a:ext cx="250500" cy="102900"/>
              </a:xfrm>
              <a:prstGeom prst="straightConnector1">
                <a:avLst/>
              </a:prstGeom>
              <a:noFill/>
              <a:ln cap="flat" cmpd="sng" w="19050">
                <a:solidFill>
                  <a:srgbClr val="9E9E9E"/>
                </a:solidFill>
                <a:prstDash val="solid"/>
                <a:round/>
                <a:headEnd len="med" w="med" type="none"/>
                <a:tailEnd len="med" w="med" type="none"/>
              </a:ln>
            </p:spPr>
          </p:cxnSp>
          <p:cxnSp>
            <p:nvCxnSpPr>
              <p:cNvPr id="2387" name="Google Shape;2387;p152"/>
              <p:cNvCxnSpPr>
                <a:stCxn id="2381" idx="3"/>
                <a:endCxn id="2382" idx="0"/>
              </p:cNvCxnSpPr>
              <p:nvPr/>
            </p:nvCxnSpPr>
            <p:spPr>
              <a:xfrm flipH="1">
                <a:off x="1300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2388" name="Google Shape;2388;p152"/>
              <p:cNvCxnSpPr>
                <a:stCxn id="2381" idx="5"/>
                <a:endCxn id="2383" idx="0"/>
              </p:cNvCxnSpPr>
              <p:nvPr/>
            </p:nvCxnSpPr>
            <p:spPr>
              <a:xfrm>
                <a:off x="1564446" y="3763308"/>
                <a:ext cx="78300" cy="177300"/>
              </a:xfrm>
              <a:prstGeom prst="straightConnector1">
                <a:avLst/>
              </a:prstGeom>
              <a:noFill/>
              <a:ln cap="flat" cmpd="sng" w="19050">
                <a:solidFill>
                  <a:srgbClr val="9E9E9E"/>
                </a:solidFill>
                <a:prstDash val="solid"/>
                <a:round/>
                <a:headEnd len="med" w="med" type="none"/>
                <a:tailEnd len="med" w="med" type="none"/>
              </a:ln>
            </p:spPr>
          </p:cxnSp>
          <p:sp>
            <p:nvSpPr>
              <p:cNvPr id="2386" name="Google Shape;2386;p152"/>
              <p:cNvSpPr/>
              <p:nvPr/>
            </p:nvSpPr>
            <p:spPr>
              <a:xfrm>
                <a:off x="2023900" y="3539763"/>
                <a:ext cx="261900" cy="2619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52"/>
              <p:cNvSpPr/>
              <p:nvPr/>
            </p:nvSpPr>
            <p:spPr>
              <a:xfrm>
                <a:off x="1853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52"/>
              <p:cNvSpPr/>
              <p:nvPr/>
            </p:nvSpPr>
            <p:spPr>
              <a:xfrm>
                <a:off x="2194650" y="3940488"/>
                <a:ext cx="261900" cy="2619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1" name="Google Shape;2391;p152"/>
              <p:cNvCxnSpPr>
                <a:stCxn id="2386" idx="3"/>
                <a:endCxn id="2389" idx="0"/>
              </p:cNvCxnSpPr>
              <p:nvPr/>
            </p:nvCxnSpPr>
            <p:spPr>
              <a:xfrm flipH="1">
                <a:off x="1983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2392" name="Google Shape;2392;p152"/>
              <p:cNvCxnSpPr>
                <a:stCxn id="2386" idx="5"/>
                <a:endCxn id="2390" idx="0"/>
              </p:cNvCxnSpPr>
              <p:nvPr/>
            </p:nvCxnSpPr>
            <p:spPr>
              <a:xfrm>
                <a:off x="2247446" y="3763308"/>
                <a:ext cx="78300" cy="177300"/>
              </a:xfrm>
              <a:prstGeom prst="straightConnector1">
                <a:avLst/>
              </a:prstGeom>
              <a:noFill/>
              <a:ln cap="flat" cmpd="sng" w="19050">
                <a:solidFill>
                  <a:srgbClr val="9E9E9E"/>
                </a:solidFill>
                <a:prstDash val="solid"/>
                <a:round/>
                <a:headEnd len="med" w="med" type="none"/>
                <a:tailEnd len="med" w="med" type="none"/>
              </a:ln>
            </p:spPr>
          </p:cxnSp>
        </p:grpSp>
      </p:grpSp>
      <p:pic>
        <p:nvPicPr>
          <p:cNvPr id="2393" name="Google Shape;2393;p152"/>
          <p:cNvPicPr preferRelativeResize="0"/>
          <p:nvPr/>
        </p:nvPicPr>
        <p:blipFill>
          <a:blip r:embed="rId3">
            <a:alphaModFix/>
          </a:blip>
          <a:stretch>
            <a:fillRect/>
          </a:stretch>
        </p:blipFill>
        <p:spPr>
          <a:xfrm>
            <a:off x="2235788" y="1183050"/>
            <a:ext cx="827470" cy="3662574"/>
          </a:xfrm>
          <a:prstGeom prst="rect">
            <a:avLst/>
          </a:prstGeom>
          <a:noFill/>
          <a:ln>
            <a:noFill/>
          </a:ln>
        </p:spPr>
      </p:pic>
      <p:grpSp>
        <p:nvGrpSpPr>
          <p:cNvPr id="2394" name="Google Shape;2394;p152"/>
          <p:cNvGrpSpPr/>
          <p:nvPr/>
        </p:nvGrpSpPr>
        <p:grpSpPr>
          <a:xfrm>
            <a:off x="627242" y="1199392"/>
            <a:ext cx="1228615" cy="784225"/>
            <a:chOff x="3286692" y="2099367"/>
            <a:chExt cx="1485989" cy="948507"/>
          </a:xfrm>
        </p:grpSpPr>
        <p:sp>
          <p:nvSpPr>
            <p:cNvPr id="2395" name="Google Shape;2395;p152"/>
            <p:cNvSpPr/>
            <p:nvPr/>
          </p:nvSpPr>
          <p:spPr>
            <a:xfrm>
              <a:off x="3854089" y="2099367"/>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52"/>
            <p:cNvSpPr/>
            <p:nvPr/>
          </p:nvSpPr>
          <p:spPr>
            <a:xfrm>
              <a:off x="3442553" y="2443032"/>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52"/>
            <p:cNvSpPr/>
            <p:nvPr/>
          </p:nvSpPr>
          <p:spPr>
            <a:xfrm>
              <a:off x="3286692" y="2808774"/>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52"/>
            <p:cNvSpPr/>
            <p:nvPr/>
          </p:nvSpPr>
          <p:spPr>
            <a:xfrm>
              <a:off x="3598414" y="2808774"/>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9" name="Google Shape;2399;p152"/>
            <p:cNvCxnSpPr>
              <a:stCxn id="2395" idx="3"/>
              <a:endCxn id="2396" idx="0"/>
            </p:cNvCxnSpPr>
            <p:nvPr/>
          </p:nvCxnSpPr>
          <p:spPr>
            <a:xfrm flipH="1">
              <a:off x="3562104" y="2303452"/>
              <a:ext cx="327000" cy="139500"/>
            </a:xfrm>
            <a:prstGeom prst="straightConnector1">
              <a:avLst/>
            </a:prstGeom>
            <a:noFill/>
            <a:ln cap="flat" cmpd="sng" w="19050">
              <a:solidFill>
                <a:srgbClr val="9E9E9E"/>
              </a:solidFill>
              <a:prstDash val="solid"/>
              <a:round/>
              <a:headEnd len="med" w="med" type="none"/>
              <a:tailEnd len="med" w="med" type="none"/>
            </a:ln>
          </p:spPr>
        </p:cxnSp>
        <p:cxnSp>
          <p:nvCxnSpPr>
            <p:cNvPr id="2400" name="Google Shape;2400;p152"/>
            <p:cNvCxnSpPr>
              <a:stCxn id="2395" idx="5"/>
              <a:endCxn id="2401" idx="0"/>
            </p:cNvCxnSpPr>
            <p:nvPr/>
          </p:nvCxnSpPr>
          <p:spPr>
            <a:xfrm>
              <a:off x="4058173" y="2303452"/>
              <a:ext cx="283200" cy="139500"/>
            </a:xfrm>
            <a:prstGeom prst="straightConnector1">
              <a:avLst/>
            </a:prstGeom>
            <a:noFill/>
            <a:ln cap="flat" cmpd="sng" w="19050">
              <a:solidFill>
                <a:srgbClr val="9E9E9E"/>
              </a:solidFill>
              <a:prstDash val="solid"/>
              <a:round/>
              <a:headEnd len="med" w="med" type="none"/>
              <a:tailEnd len="med" w="med" type="none"/>
            </a:ln>
          </p:spPr>
        </p:cxnSp>
        <p:cxnSp>
          <p:nvCxnSpPr>
            <p:cNvPr id="2402" name="Google Shape;2402;p152"/>
            <p:cNvCxnSpPr>
              <a:stCxn id="2396" idx="3"/>
              <a:endCxn id="2397" idx="0"/>
            </p:cNvCxnSpPr>
            <p:nvPr/>
          </p:nvCxnSpPr>
          <p:spPr>
            <a:xfrm flipH="1">
              <a:off x="3406163" y="2647062"/>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03" name="Google Shape;2403;p152"/>
            <p:cNvCxnSpPr>
              <a:stCxn id="2396" idx="5"/>
              <a:endCxn id="2398" idx="0"/>
            </p:cNvCxnSpPr>
            <p:nvPr/>
          </p:nvCxnSpPr>
          <p:spPr>
            <a:xfrm>
              <a:off x="3646605" y="2647062"/>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01" name="Google Shape;2401;p152"/>
            <p:cNvSpPr/>
            <p:nvPr/>
          </p:nvSpPr>
          <p:spPr>
            <a:xfrm>
              <a:off x="4221833" y="2443032"/>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52"/>
            <p:cNvSpPr/>
            <p:nvPr/>
          </p:nvSpPr>
          <p:spPr>
            <a:xfrm>
              <a:off x="3910135" y="2808774"/>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52"/>
            <p:cNvSpPr/>
            <p:nvPr/>
          </p:nvSpPr>
          <p:spPr>
            <a:xfrm>
              <a:off x="4221856" y="2808774"/>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6" name="Google Shape;2406;p152"/>
            <p:cNvCxnSpPr>
              <a:stCxn id="2401" idx="3"/>
              <a:endCxn id="2404" idx="0"/>
            </p:cNvCxnSpPr>
            <p:nvPr/>
          </p:nvCxnSpPr>
          <p:spPr>
            <a:xfrm flipH="1">
              <a:off x="4029748" y="2647117"/>
              <a:ext cx="227100" cy="161700"/>
            </a:xfrm>
            <a:prstGeom prst="straightConnector1">
              <a:avLst/>
            </a:prstGeom>
            <a:noFill/>
            <a:ln cap="flat" cmpd="sng" w="19050">
              <a:solidFill>
                <a:srgbClr val="9E9E9E"/>
              </a:solidFill>
              <a:prstDash val="solid"/>
              <a:round/>
              <a:headEnd len="med" w="med" type="none"/>
              <a:tailEnd len="med" w="med" type="none"/>
            </a:ln>
          </p:spPr>
        </p:cxnSp>
        <p:cxnSp>
          <p:nvCxnSpPr>
            <p:cNvPr id="2407" name="Google Shape;2407;p152"/>
            <p:cNvCxnSpPr>
              <a:stCxn id="2401" idx="4"/>
              <a:endCxn id="2405" idx="0"/>
            </p:cNvCxnSpPr>
            <p:nvPr/>
          </p:nvCxnSpPr>
          <p:spPr>
            <a:xfrm>
              <a:off x="4341383" y="2682132"/>
              <a:ext cx="0" cy="126600"/>
            </a:xfrm>
            <a:prstGeom prst="straightConnector1">
              <a:avLst/>
            </a:prstGeom>
            <a:noFill/>
            <a:ln cap="flat" cmpd="sng" w="19050">
              <a:solidFill>
                <a:srgbClr val="9E9E9E"/>
              </a:solidFill>
              <a:prstDash val="solid"/>
              <a:round/>
              <a:headEnd len="med" w="med" type="none"/>
              <a:tailEnd len="med" w="med" type="none"/>
            </a:ln>
          </p:spPr>
        </p:cxnSp>
        <p:sp>
          <p:nvSpPr>
            <p:cNvPr id="2408" name="Google Shape;2408;p152"/>
            <p:cNvSpPr/>
            <p:nvPr/>
          </p:nvSpPr>
          <p:spPr>
            <a:xfrm>
              <a:off x="4533581" y="2808774"/>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9" name="Google Shape;2409;p152"/>
            <p:cNvCxnSpPr/>
            <p:nvPr/>
          </p:nvCxnSpPr>
          <p:spPr>
            <a:xfrm>
              <a:off x="4425898" y="2647117"/>
              <a:ext cx="227100" cy="161700"/>
            </a:xfrm>
            <a:prstGeom prst="straightConnector1">
              <a:avLst/>
            </a:prstGeom>
            <a:noFill/>
            <a:ln cap="flat" cmpd="sng" w="19050">
              <a:solidFill>
                <a:srgbClr val="9E9E9E"/>
              </a:solidFill>
              <a:prstDash val="solid"/>
              <a:round/>
              <a:headEnd len="med" w="med" type="none"/>
              <a:tailEnd len="med" w="med" type="none"/>
            </a:ln>
          </p:spPr>
        </p:cxnSp>
      </p:grpSp>
      <p:grpSp>
        <p:nvGrpSpPr>
          <p:cNvPr id="2410" name="Google Shape;2410;p152"/>
          <p:cNvGrpSpPr/>
          <p:nvPr/>
        </p:nvGrpSpPr>
        <p:grpSpPr>
          <a:xfrm>
            <a:off x="627242" y="2351190"/>
            <a:ext cx="1228615" cy="784225"/>
            <a:chOff x="3286692" y="2099367"/>
            <a:chExt cx="1485989" cy="948507"/>
          </a:xfrm>
        </p:grpSpPr>
        <p:sp>
          <p:nvSpPr>
            <p:cNvPr id="2411" name="Google Shape;2411;p152"/>
            <p:cNvSpPr/>
            <p:nvPr/>
          </p:nvSpPr>
          <p:spPr>
            <a:xfrm>
              <a:off x="3854089" y="2099367"/>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52"/>
            <p:cNvSpPr/>
            <p:nvPr/>
          </p:nvSpPr>
          <p:spPr>
            <a:xfrm>
              <a:off x="3442553" y="2443032"/>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52"/>
            <p:cNvSpPr/>
            <p:nvPr/>
          </p:nvSpPr>
          <p:spPr>
            <a:xfrm>
              <a:off x="3286692" y="2808774"/>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52"/>
            <p:cNvSpPr/>
            <p:nvPr/>
          </p:nvSpPr>
          <p:spPr>
            <a:xfrm>
              <a:off x="3598414" y="2808774"/>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5" name="Google Shape;2415;p152"/>
            <p:cNvCxnSpPr>
              <a:stCxn id="2411" idx="3"/>
              <a:endCxn id="2412" idx="0"/>
            </p:cNvCxnSpPr>
            <p:nvPr/>
          </p:nvCxnSpPr>
          <p:spPr>
            <a:xfrm flipH="1">
              <a:off x="3562104" y="2303452"/>
              <a:ext cx="327000" cy="139500"/>
            </a:xfrm>
            <a:prstGeom prst="straightConnector1">
              <a:avLst/>
            </a:prstGeom>
            <a:noFill/>
            <a:ln cap="flat" cmpd="sng" w="19050">
              <a:solidFill>
                <a:srgbClr val="9E9E9E"/>
              </a:solidFill>
              <a:prstDash val="solid"/>
              <a:round/>
              <a:headEnd len="med" w="med" type="none"/>
              <a:tailEnd len="med" w="med" type="none"/>
            </a:ln>
          </p:spPr>
        </p:cxnSp>
        <p:cxnSp>
          <p:nvCxnSpPr>
            <p:cNvPr id="2416" name="Google Shape;2416;p152"/>
            <p:cNvCxnSpPr>
              <a:stCxn id="2411" idx="5"/>
              <a:endCxn id="2417" idx="0"/>
            </p:cNvCxnSpPr>
            <p:nvPr/>
          </p:nvCxnSpPr>
          <p:spPr>
            <a:xfrm>
              <a:off x="4058173" y="2303452"/>
              <a:ext cx="283200" cy="139500"/>
            </a:xfrm>
            <a:prstGeom prst="straightConnector1">
              <a:avLst/>
            </a:prstGeom>
            <a:noFill/>
            <a:ln cap="flat" cmpd="sng" w="19050">
              <a:solidFill>
                <a:srgbClr val="9E9E9E"/>
              </a:solidFill>
              <a:prstDash val="solid"/>
              <a:round/>
              <a:headEnd len="med" w="med" type="none"/>
              <a:tailEnd len="med" w="med" type="none"/>
            </a:ln>
          </p:spPr>
        </p:cxnSp>
        <p:cxnSp>
          <p:nvCxnSpPr>
            <p:cNvPr id="2418" name="Google Shape;2418;p152"/>
            <p:cNvCxnSpPr>
              <a:stCxn id="2412" idx="3"/>
              <a:endCxn id="2413" idx="0"/>
            </p:cNvCxnSpPr>
            <p:nvPr/>
          </p:nvCxnSpPr>
          <p:spPr>
            <a:xfrm flipH="1">
              <a:off x="3406168" y="2647117"/>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19" name="Google Shape;2419;p152"/>
            <p:cNvCxnSpPr>
              <a:stCxn id="2412" idx="5"/>
              <a:endCxn id="2414" idx="0"/>
            </p:cNvCxnSpPr>
            <p:nvPr/>
          </p:nvCxnSpPr>
          <p:spPr>
            <a:xfrm>
              <a:off x="3646638" y="2647117"/>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17" name="Google Shape;2417;p152"/>
            <p:cNvSpPr/>
            <p:nvPr/>
          </p:nvSpPr>
          <p:spPr>
            <a:xfrm>
              <a:off x="4221833" y="2443032"/>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52"/>
            <p:cNvSpPr/>
            <p:nvPr/>
          </p:nvSpPr>
          <p:spPr>
            <a:xfrm>
              <a:off x="3910135" y="2808774"/>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52"/>
            <p:cNvSpPr/>
            <p:nvPr/>
          </p:nvSpPr>
          <p:spPr>
            <a:xfrm>
              <a:off x="4221856" y="2808774"/>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2" name="Google Shape;2422;p152"/>
            <p:cNvCxnSpPr>
              <a:stCxn id="2417" idx="3"/>
              <a:endCxn id="2420" idx="0"/>
            </p:cNvCxnSpPr>
            <p:nvPr/>
          </p:nvCxnSpPr>
          <p:spPr>
            <a:xfrm flipH="1">
              <a:off x="4029748" y="2647117"/>
              <a:ext cx="227100" cy="161700"/>
            </a:xfrm>
            <a:prstGeom prst="straightConnector1">
              <a:avLst/>
            </a:prstGeom>
            <a:noFill/>
            <a:ln cap="flat" cmpd="sng" w="19050">
              <a:solidFill>
                <a:srgbClr val="9E9E9E"/>
              </a:solidFill>
              <a:prstDash val="solid"/>
              <a:round/>
              <a:headEnd len="med" w="med" type="none"/>
              <a:tailEnd len="med" w="med" type="none"/>
            </a:ln>
          </p:spPr>
        </p:cxnSp>
        <p:cxnSp>
          <p:nvCxnSpPr>
            <p:cNvPr id="2423" name="Google Shape;2423;p152"/>
            <p:cNvCxnSpPr>
              <a:stCxn id="2417" idx="4"/>
              <a:endCxn id="2421" idx="0"/>
            </p:cNvCxnSpPr>
            <p:nvPr/>
          </p:nvCxnSpPr>
          <p:spPr>
            <a:xfrm>
              <a:off x="4341383" y="2682132"/>
              <a:ext cx="0" cy="126600"/>
            </a:xfrm>
            <a:prstGeom prst="straightConnector1">
              <a:avLst/>
            </a:prstGeom>
            <a:noFill/>
            <a:ln cap="flat" cmpd="sng" w="19050">
              <a:solidFill>
                <a:srgbClr val="9E9E9E"/>
              </a:solidFill>
              <a:prstDash val="solid"/>
              <a:round/>
              <a:headEnd len="med" w="med" type="none"/>
              <a:tailEnd len="med" w="med" type="none"/>
            </a:ln>
          </p:spPr>
        </p:cxnSp>
        <p:sp>
          <p:nvSpPr>
            <p:cNvPr id="2424" name="Google Shape;2424;p152"/>
            <p:cNvSpPr/>
            <p:nvPr/>
          </p:nvSpPr>
          <p:spPr>
            <a:xfrm>
              <a:off x="4533581" y="2808774"/>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5" name="Google Shape;2425;p152"/>
            <p:cNvCxnSpPr/>
            <p:nvPr/>
          </p:nvCxnSpPr>
          <p:spPr>
            <a:xfrm>
              <a:off x="4425898" y="2647117"/>
              <a:ext cx="227100" cy="161700"/>
            </a:xfrm>
            <a:prstGeom prst="straightConnector1">
              <a:avLst/>
            </a:prstGeom>
            <a:noFill/>
            <a:ln cap="flat" cmpd="sng" w="19050">
              <a:solidFill>
                <a:srgbClr val="9E9E9E"/>
              </a:solidFill>
              <a:prstDash val="solid"/>
              <a:round/>
              <a:headEnd len="med" w="med" type="none"/>
              <a:tailEnd len="med" w="med" type="none"/>
            </a:ln>
          </p:spPr>
        </p:cxnSp>
      </p:grpSp>
      <p:sp>
        <p:nvSpPr>
          <p:cNvPr id="2426" name="Google Shape;2426;p152"/>
          <p:cNvSpPr/>
          <p:nvPr/>
        </p:nvSpPr>
        <p:spPr>
          <a:xfrm rot="5400000">
            <a:off x="1105563" y="2088466"/>
            <a:ext cx="182100" cy="1578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7" name="Google Shape;2427;p152"/>
          <p:cNvGrpSpPr/>
          <p:nvPr/>
        </p:nvGrpSpPr>
        <p:grpSpPr>
          <a:xfrm>
            <a:off x="627242" y="3466732"/>
            <a:ext cx="1228615" cy="784225"/>
            <a:chOff x="3286692" y="2099367"/>
            <a:chExt cx="1485989" cy="948507"/>
          </a:xfrm>
        </p:grpSpPr>
        <p:sp>
          <p:nvSpPr>
            <p:cNvPr id="2428" name="Google Shape;2428;p152"/>
            <p:cNvSpPr/>
            <p:nvPr/>
          </p:nvSpPr>
          <p:spPr>
            <a:xfrm>
              <a:off x="3854089" y="2099367"/>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52"/>
            <p:cNvSpPr/>
            <p:nvPr/>
          </p:nvSpPr>
          <p:spPr>
            <a:xfrm>
              <a:off x="3442553" y="2443032"/>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52"/>
            <p:cNvSpPr/>
            <p:nvPr/>
          </p:nvSpPr>
          <p:spPr>
            <a:xfrm>
              <a:off x="3286692" y="2808774"/>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52"/>
            <p:cNvSpPr/>
            <p:nvPr/>
          </p:nvSpPr>
          <p:spPr>
            <a:xfrm>
              <a:off x="3598414" y="2808774"/>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2" name="Google Shape;2432;p152"/>
            <p:cNvCxnSpPr>
              <a:stCxn id="2428" idx="3"/>
              <a:endCxn id="2429" idx="0"/>
            </p:cNvCxnSpPr>
            <p:nvPr/>
          </p:nvCxnSpPr>
          <p:spPr>
            <a:xfrm flipH="1">
              <a:off x="3562104" y="2303452"/>
              <a:ext cx="327000" cy="139500"/>
            </a:xfrm>
            <a:prstGeom prst="straightConnector1">
              <a:avLst/>
            </a:prstGeom>
            <a:noFill/>
            <a:ln cap="flat" cmpd="sng" w="19050">
              <a:solidFill>
                <a:srgbClr val="9E9E9E"/>
              </a:solidFill>
              <a:prstDash val="solid"/>
              <a:round/>
              <a:headEnd len="med" w="med" type="none"/>
              <a:tailEnd len="med" w="med" type="none"/>
            </a:ln>
          </p:spPr>
        </p:cxnSp>
        <p:cxnSp>
          <p:nvCxnSpPr>
            <p:cNvPr id="2433" name="Google Shape;2433;p152"/>
            <p:cNvCxnSpPr>
              <a:stCxn id="2428" idx="5"/>
              <a:endCxn id="2434" idx="0"/>
            </p:cNvCxnSpPr>
            <p:nvPr/>
          </p:nvCxnSpPr>
          <p:spPr>
            <a:xfrm>
              <a:off x="4058173" y="2303452"/>
              <a:ext cx="283200" cy="139500"/>
            </a:xfrm>
            <a:prstGeom prst="straightConnector1">
              <a:avLst/>
            </a:prstGeom>
            <a:noFill/>
            <a:ln cap="flat" cmpd="sng" w="19050">
              <a:solidFill>
                <a:srgbClr val="9E9E9E"/>
              </a:solidFill>
              <a:prstDash val="solid"/>
              <a:round/>
              <a:headEnd len="med" w="med" type="none"/>
              <a:tailEnd len="med" w="med" type="none"/>
            </a:ln>
          </p:spPr>
        </p:cxnSp>
        <p:cxnSp>
          <p:nvCxnSpPr>
            <p:cNvPr id="2435" name="Google Shape;2435;p152"/>
            <p:cNvCxnSpPr>
              <a:stCxn id="2429" idx="3"/>
              <a:endCxn id="2430" idx="0"/>
            </p:cNvCxnSpPr>
            <p:nvPr/>
          </p:nvCxnSpPr>
          <p:spPr>
            <a:xfrm flipH="1">
              <a:off x="3406168" y="2647117"/>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36" name="Google Shape;2436;p152"/>
            <p:cNvCxnSpPr>
              <a:stCxn id="2429" idx="5"/>
              <a:endCxn id="2431" idx="0"/>
            </p:cNvCxnSpPr>
            <p:nvPr/>
          </p:nvCxnSpPr>
          <p:spPr>
            <a:xfrm>
              <a:off x="3646638" y="2647117"/>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34" name="Google Shape;2434;p152"/>
            <p:cNvSpPr/>
            <p:nvPr/>
          </p:nvSpPr>
          <p:spPr>
            <a:xfrm>
              <a:off x="4221833" y="2443032"/>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52"/>
            <p:cNvSpPr/>
            <p:nvPr/>
          </p:nvSpPr>
          <p:spPr>
            <a:xfrm>
              <a:off x="3910135" y="2808774"/>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52"/>
            <p:cNvSpPr/>
            <p:nvPr/>
          </p:nvSpPr>
          <p:spPr>
            <a:xfrm>
              <a:off x="4221856" y="2808774"/>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9" name="Google Shape;2439;p152"/>
            <p:cNvCxnSpPr>
              <a:stCxn id="2434" idx="3"/>
              <a:endCxn id="2437" idx="0"/>
            </p:cNvCxnSpPr>
            <p:nvPr/>
          </p:nvCxnSpPr>
          <p:spPr>
            <a:xfrm flipH="1">
              <a:off x="4029748" y="2647117"/>
              <a:ext cx="227100" cy="161700"/>
            </a:xfrm>
            <a:prstGeom prst="straightConnector1">
              <a:avLst/>
            </a:prstGeom>
            <a:noFill/>
            <a:ln cap="flat" cmpd="sng" w="19050">
              <a:solidFill>
                <a:srgbClr val="9E9E9E"/>
              </a:solidFill>
              <a:prstDash val="solid"/>
              <a:round/>
              <a:headEnd len="med" w="med" type="none"/>
              <a:tailEnd len="med" w="med" type="none"/>
            </a:ln>
          </p:spPr>
        </p:cxnSp>
        <p:cxnSp>
          <p:nvCxnSpPr>
            <p:cNvPr id="2440" name="Google Shape;2440;p152"/>
            <p:cNvCxnSpPr>
              <a:stCxn id="2434" idx="4"/>
              <a:endCxn id="2438" idx="0"/>
            </p:cNvCxnSpPr>
            <p:nvPr/>
          </p:nvCxnSpPr>
          <p:spPr>
            <a:xfrm>
              <a:off x="4341383" y="2682132"/>
              <a:ext cx="0" cy="126600"/>
            </a:xfrm>
            <a:prstGeom prst="straightConnector1">
              <a:avLst/>
            </a:prstGeom>
            <a:noFill/>
            <a:ln cap="flat" cmpd="sng" w="19050">
              <a:solidFill>
                <a:srgbClr val="9E9E9E"/>
              </a:solidFill>
              <a:prstDash val="solid"/>
              <a:round/>
              <a:headEnd len="med" w="med" type="none"/>
              <a:tailEnd len="med" w="med" type="none"/>
            </a:ln>
          </p:spPr>
        </p:cxnSp>
        <p:sp>
          <p:nvSpPr>
            <p:cNvPr id="2441" name="Google Shape;2441;p152"/>
            <p:cNvSpPr/>
            <p:nvPr/>
          </p:nvSpPr>
          <p:spPr>
            <a:xfrm>
              <a:off x="4533581" y="2808774"/>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2" name="Google Shape;2442;p152"/>
            <p:cNvCxnSpPr/>
            <p:nvPr/>
          </p:nvCxnSpPr>
          <p:spPr>
            <a:xfrm>
              <a:off x="4425898" y="2647117"/>
              <a:ext cx="227100" cy="161700"/>
            </a:xfrm>
            <a:prstGeom prst="straightConnector1">
              <a:avLst/>
            </a:prstGeom>
            <a:noFill/>
            <a:ln cap="flat" cmpd="sng" w="19050">
              <a:solidFill>
                <a:srgbClr val="9E9E9E"/>
              </a:solidFill>
              <a:prstDash val="solid"/>
              <a:round/>
              <a:headEnd len="med" w="med" type="none"/>
              <a:tailEnd len="med" w="med" type="none"/>
            </a:ln>
          </p:spPr>
        </p:cxnSp>
      </p:grpSp>
      <p:sp>
        <p:nvSpPr>
          <p:cNvPr id="2443" name="Google Shape;2443;p152"/>
          <p:cNvSpPr/>
          <p:nvPr/>
        </p:nvSpPr>
        <p:spPr>
          <a:xfrm rot="5400000">
            <a:off x="1105563" y="3204008"/>
            <a:ext cx="182100" cy="1578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4" name="Google Shape;2444;p152"/>
          <p:cNvGrpSpPr/>
          <p:nvPr/>
        </p:nvGrpSpPr>
        <p:grpSpPr>
          <a:xfrm>
            <a:off x="2871342" y="2062245"/>
            <a:ext cx="550784" cy="604778"/>
            <a:chOff x="3115892" y="2552370"/>
            <a:chExt cx="550784" cy="604778"/>
          </a:xfrm>
        </p:grpSpPr>
        <p:sp>
          <p:nvSpPr>
            <p:cNvPr id="2445" name="Google Shape;2445;p152"/>
            <p:cNvSpPr/>
            <p:nvPr/>
          </p:nvSpPr>
          <p:spPr>
            <a:xfrm>
              <a:off x="3271753" y="2552370"/>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52"/>
            <p:cNvSpPr/>
            <p:nvPr/>
          </p:nvSpPr>
          <p:spPr>
            <a:xfrm>
              <a:off x="3115892" y="2918112"/>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52"/>
            <p:cNvSpPr/>
            <p:nvPr/>
          </p:nvSpPr>
          <p:spPr>
            <a:xfrm>
              <a:off x="3427614" y="2918112"/>
              <a:ext cx="239062" cy="23903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8" name="Google Shape;2448;p152"/>
            <p:cNvCxnSpPr>
              <a:stCxn id="2445" idx="3"/>
              <a:endCxn id="2446" idx="0"/>
            </p:cNvCxnSpPr>
            <p:nvPr/>
          </p:nvCxnSpPr>
          <p:spPr>
            <a:xfrm flipH="1">
              <a:off x="3235363" y="2756400"/>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49" name="Google Shape;2449;p152"/>
            <p:cNvCxnSpPr>
              <a:stCxn id="2445" idx="5"/>
              <a:endCxn id="2447" idx="0"/>
            </p:cNvCxnSpPr>
            <p:nvPr/>
          </p:nvCxnSpPr>
          <p:spPr>
            <a:xfrm>
              <a:off x="3475805" y="2756400"/>
              <a:ext cx="71400" cy="161700"/>
            </a:xfrm>
            <a:prstGeom prst="straightConnector1">
              <a:avLst/>
            </a:prstGeom>
            <a:noFill/>
            <a:ln cap="flat" cmpd="sng" w="19050">
              <a:solidFill>
                <a:srgbClr val="9E9E9E"/>
              </a:solidFill>
              <a:prstDash val="solid"/>
              <a:round/>
              <a:headEnd len="med" w="med" type="none"/>
              <a:tailEnd len="med" w="med" type="none"/>
            </a:ln>
          </p:spPr>
        </p:cxnSp>
      </p:grpSp>
      <p:grpSp>
        <p:nvGrpSpPr>
          <p:cNvPr id="2450" name="Google Shape;2450;p152"/>
          <p:cNvGrpSpPr/>
          <p:nvPr/>
        </p:nvGrpSpPr>
        <p:grpSpPr>
          <a:xfrm>
            <a:off x="3717685" y="2062245"/>
            <a:ext cx="706671" cy="967367"/>
            <a:chOff x="3739335" y="2552370"/>
            <a:chExt cx="706671" cy="967367"/>
          </a:xfrm>
        </p:grpSpPr>
        <p:sp>
          <p:nvSpPr>
            <p:cNvPr id="2451" name="Google Shape;2451;p152"/>
            <p:cNvSpPr/>
            <p:nvPr/>
          </p:nvSpPr>
          <p:spPr>
            <a:xfrm>
              <a:off x="3895195" y="2552370"/>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52"/>
            <p:cNvSpPr/>
            <p:nvPr/>
          </p:nvSpPr>
          <p:spPr>
            <a:xfrm>
              <a:off x="3739335" y="2918112"/>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52"/>
            <p:cNvSpPr/>
            <p:nvPr/>
          </p:nvSpPr>
          <p:spPr>
            <a:xfrm>
              <a:off x="4051056" y="2918112"/>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152"/>
            <p:cNvCxnSpPr>
              <a:stCxn id="2451" idx="3"/>
              <a:endCxn id="2452" idx="0"/>
            </p:cNvCxnSpPr>
            <p:nvPr/>
          </p:nvCxnSpPr>
          <p:spPr>
            <a:xfrm flipH="1">
              <a:off x="3858805" y="2756400"/>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55" name="Google Shape;2455;p152"/>
            <p:cNvCxnSpPr>
              <a:stCxn id="2451" idx="5"/>
              <a:endCxn id="2453" idx="0"/>
            </p:cNvCxnSpPr>
            <p:nvPr/>
          </p:nvCxnSpPr>
          <p:spPr>
            <a:xfrm>
              <a:off x="4099248" y="2756400"/>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56" name="Google Shape;2456;p152"/>
            <p:cNvSpPr/>
            <p:nvPr/>
          </p:nvSpPr>
          <p:spPr>
            <a:xfrm>
              <a:off x="3895185" y="3280637"/>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52"/>
            <p:cNvSpPr/>
            <p:nvPr/>
          </p:nvSpPr>
          <p:spPr>
            <a:xfrm>
              <a:off x="4206906" y="3280637"/>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8" name="Google Shape;2458;p152"/>
            <p:cNvCxnSpPr>
              <a:endCxn id="2456" idx="0"/>
            </p:cNvCxnSpPr>
            <p:nvPr/>
          </p:nvCxnSpPr>
          <p:spPr>
            <a:xfrm flipH="1">
              <a:off x="4014735" y="3118937"/>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59" name="Google Shape;2459;p152"/>
            <p:cNvCxnSpPr>
              <a:endCxn id="2457" idx="0"/>
            </p:cNvCxnSpPr>
            <p:nvPr/>
          </p:nvCxnSpPr>
          <p:spPr>
            <a:xfrm>
              <a:off x="4255056" y="3118937"/>
              <a:ext cx="71400" cy="161700"/>
            </a:xfrm>
            <a:prstGeom prst="straightConnector1">
              <a:avLst/>
            </a:prstGeom>
            <a:noFill/>
            <a:ln cap="flat" cmpd="sng" w="19050">
              <a:solidFill>
                <a:srgbClr val="9E9E9E"/>
              </a:solidFill>
              <a:prstDash val="solid"/>
              <a:round/>
              <a:headEnd len="med" w="med" type="none"/>
              <a:tailEnd len="med" w="med" type="none"/>
            </a:ln>
          </p:spPr>
        </p:cxnSp>
      </p:grpSp>
      <p:sp>
        <p:nvSpPr>
          <p:cNvPr id="2460" name="Google Shape;2460;p152"/>
          <p:cNvSpPr/>
          <p:nvPr/>
        </p:nvSpPr>
        <p:spPr>
          <a:xfrm flipH="1" rot="10800000">
            <a:off x="3478838" y="2285729"/>
            <a:ext cx="182100" cy="1578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1" name="Google Shape;2461;p152"/>
          <p:cNvGrpSpPr/>
          <p:nvPr/>
        </p:nvGrpSpPr>
        <p:grpSpPr>
          <a:xfrm>
            <a:off x="4613035" y="2062245"/>
            <a:ext cx="706671" cy="1325867"/>
            <a:chOff x="4495635" y="2552370"/>
            <a:chExt cx="706671" cy="1325867"/>
          </a:xfrm>
        </p:grpSpPr>
        <p:sp>
          <p:nvSpPr>
            <p:cNvPr id="2462" name="Google Shape;2462;p152"/>
            <p:cNvSpPr/>
            <p:nvPr/>
          </p:nvSpPr>
          <p:spPr>
            <a:xfrm>
              <a:off x="4651495" y="2552370"/>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52"/>
            <p:cNvSpPr/>
            <p:nvPr/>
          </p:nvSpPr>
          <p:spPr>
            <a:xfrm>
              <a:off x="4495635" y="2918112"/>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52"/>
            <p:cNvSpPr/>
            <p:nvPr/>
          </p:nvSpPr>
          <p:spPr>
            <a:xfrm>
              <a:off x="4807356" y="2918112"/>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5" name="Google Shape;2465;p152"/>
            <p:cNvCxnSpPr>
              <a:stCxn id="2462" idx="3"/>
              <a:endCxn id="2463" idx="0"/>
            </p:cNvCxnSpPr>
            <p:nvPr/>
          </p:nvCxnSpPr>
          <p:spPr>
            <a:xfrm flipH="1">
              <a:off x="4615111" y="2756454"/>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66" name="Google Shape;2466;p152"/>
            <p:cNvCxnSpPr>
              <a:stCxn id="2462" idx="5"/>
              <a:endCxn id="2464" idx="0"/>
            </p:cNvCxnSpPr>
            <p:nvPr/>
          </p:nvCxnSpPr>
          <p:spPr>
            <a:xfrm>
              <a:off x="4855580" y="2756454"/>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67" name="Google Shape;2467;p152"/>
            <p:cNvSpPr/>
            <p:nvPr/>
          </p:nvSpPr>
          <p:spPr>
            <a:xfrm>
              <a:off x="4651485" y="3280637"/>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52"/>
            <p:cNvSpPr/>
            <p:nvPr/>
          </p:nvSpPr>
          <p:spPr>
            <a:xfrm>
              <a:off x="4963206" y="3280637"/>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9" name="Google Shape;2469;p152"/>
            <p:cNvCxnSpPr>
              <a:endCxn id="2467" idx="0"/>
            </p:cNvCxnSpPr>
            <p:nvPr/>
          </p:nvCxnSpPr>
          <p:spPr>
            <a:xfrm flipH="1">
              <a:off x="4771035" y="3118937"/>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70" name="Google Shape;2470;p152"/>
            <p:cNvCxnSpPr>
              <a:endCxn id="2468" idx="0"/>
            </p:cNvCxnSpPr>
            <p:nvPr/>
          </p:nvCxnSpPr>
          <p:spPr>
            <a:xfrm>
              <a:off x="5011356" y="3118937"/>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71" name="Google Shape;2471;p152"/>
            <p:cNvSpPr/>
            <p:nvPr/>
          </p:nvSpPr>
          <p:spPr>
            <a:xfrm>
              <a:off x="4495647" y="3639137"/>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52"/>
            <p:cNvSpPr/>
            <p:nvPr/>
          </p:nvSpPr>
          <p:spPr>
            <a:xfrm>
              <a:off x="4807368" y="3639137"/>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3" name="Google Shape;2473;p152"/>
            <p:cNvCxnSpPr>
              <a:endCxn id="2471" idx="0"/>
            </p:cNvCxnSpPr>
            <p:nvPr/>
          </p:nvCxnSpPr>
          <p:spPr>
            <a:xfrm flipH="1">
              <a:off x="4615197" y="3477437"/>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74" name="Google Shape;2474;p152"/>
            <p:cNvCxnSpPr>
              <a:endCxn id="2472" idx="0"/>
            </p:cNvCxnSpPr>
            <p:nvPr/>
          </p:nvCxnSpPr>
          <p:spPr>
            <a:xfrm>
              <a:off x="4855518" y="3477437"/>
              <a:ext cx="71400" cy="161700"/>
            </a:xfrm>
            <a:prstGeom prst="straightConnector1">
              <a:avLst/>
            </a:prstGeom>
            <a:noFill/>
            <a:ln cap="flat" cmpd="sng" w="19050">
              <a:solidFill>
                <a:srgbClr val="9E9E9E"/>
              </a:solidFill>
              <a:prstDash val="solid"/>
              <a:round/>
              <a:headEnd len="med" w="med" type="none"/>
              <a:tailEnd len="med" w="med" type="none"/>
            </a:ln>
          </p:spPr>
        </p:cxnSp>
      </p:grpSp>
      <p:sp>
        <p:nvSpPr>
          <p:cNvPr id="2475" name="Google Shape;2475;p152"/>
          <p:cNvSpPr/>
          <p:nvPr/>
        </p:nvSpPr>
        <p:spPr>
          <a:xfrm flipH="1" rot="10800000">
            <a:off x="4381338" y="2285729"/>
            <a:ext cx="182100" cy="1578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6" name="Google Shape;2476;p152"/>
          <p:cNvGrpSpPr/>
          <p:nvPr/>
        </p:nvGrpSpPr>
        <p:grpSpPr>
          <a:xfrm>
            <a:off x="5437000" y="2532875"/>
            <a:ext cx="483000" cy="73500"/>
            <a:chOff x="5319600" y="3023000"/>
            <a:chExt cx="483000" cy="73500"/>
          </a:xfrm>
        </p:grpSpPr>
        <p:sp>
          <p:nvSpPr>
            <p:cNvPr id="2477" name="Google Shape;2477;p152"/>
            <p:cNvSpPr/>
            <p:nvPr/>
          </p:nvSpPr>
          <p:spPr>
            <a:xfrm>
              <a:off x="5319600" y="3023000"/>
              <a:ext cx="73500" cy="7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52"/>
            <p:cNvSpPr/>
            <p:nvPr/>
          </p:nvSpPr>
          <p:spPr>
            <a:xfrm>
              <a:off x="5421975" y="3023000"/>
              <a:ext cx="73500" cy="7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52"/>
            <p:cNvSpPr/>
            <p:nvPr/>
          </p:nvSpPr>
          <p:spPr>
            <a:xfrm>
              <a:off x="5524350" y="3023000"/>
              <a:ext cx="73500" cy="7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52"/>
            <p:cNvSpPr/>
            <p:nvPr/>
          </p:nvSpPr>
          <p:spPr>
            <a:xfrm>
              <a:off x="5626725" y="3023000"/>
              <a:ext cx="73500" cy="7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52"/>
            <p:cNvSpPr/>
            <p:nvPr/>
          </p:nvSpPr>
          <p:spPr>
            <a:xfrm>
              <a:off x="5729100" y="3023000"/>
              <a:ext cx="73500" cy="7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15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Algorithm</a:t>
            </a:r>
            <a:endParaRPr/>
          </a:p>
        </p:txBody>
      </p:sp>
      <p:sp>
        <p:nvSpPr>
          <p:cNvPr id="2487" name="Google Shape;2487;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8" name="Google Shape;2488;p1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Random Forest Algorithm</a:t>
            </a:r>
            <a:endParaRPr/>
          </a:p>
        </p:txBody>
      </p:sp>
      <p:sp>
        <p:nvSpPr>
          <p:cNvPr id="2494" name="Google Shape;2494;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Instead of having a single, complex tree, a random forest algorithm will sample the data and build several smaller, simpler decision trees.</a:t>
            </a:r>
            <a:endParaRPr/>
          </a:p>
        </p:txBody>
      </p:sp>
      <p:sp>
        <p:nvSpPr>
          <p:cNvPr id="2495" name="Google Shape;2495;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6" name="Google Shape;2496;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97" name="Google Shape;2497;p154"/>
          <p:cNvPicPr preferRelativeResize="0"/>
          <p:nvPr/>
        </p:nvPicPr>
        <p:blipFill>
          <a:blip r:embed="rId3">
            <a:alphaModFix/>
          </a:blip>
          <a:stretch>
            <a:fillRect/>
          </a:stretch>
        </p:blipFill>
        <p:spPr>
          <a:xfrm>
            <a:off x="152400" y="1668300"/>
            <a:ext cx="8839206" cy="229942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15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Random Forest Algorithm</a:t>
            </a:r>
            <a:endParaRPr>
              <a:solidFill>
                <a:schemeClr val="dk1"/>
              </a:solidFill>
            </a:endParaRPr>
          </a:p>
          <a:p>
            <a:pPr indent="0" lvl="0" marL="0" rtl="0" algn="l">
              <a:spcBef>
                <a:spcPts val="0"/>
              </a:spcBef>
              <a:spcAft>
                <a:spcPts val="0"/>
              </a:spcAft>
              <a:buNone/>
            </a:pPr>
            <a:r>
              <a:t/>
            </a:r>
            <a:endParaRPr/>
          </a:p>
        </p:txBody>
      </p:sp>
      <p:sp>
        <p:nvSpPr>
          <p:cNvPr id="2503" name="Google Shape;2503;p155"/>
          <p:cNvSpPr txBox="1"/>
          <p:nvPr>
            <p:ph idx="1" type="subTitle"/>
          </p:nvPr>
        </p:nvSpPr>
        <p:spPr>
          <a:xfrm>
            <a:off x="0" y="675975"/>
            <a:ext cx="9144000" cy="364800"/>
          </a:xfrm>
          <a:prstGeom prst="rect">
            <a:avLst/>
          </a:prstGeom>
        </p:spPr>
        <p:txBody>
          <a:bodyPr anchorCtr="0" anchor="t" bIns="91425" lIns="457200" spcFirstLastPara="1" rIns="274300" wrap="square" tIns="91425">
            <a:noAutofit/>
          </a:bodyPr>
          <a:lstStyle/>
          <a:p>
            <a:pPr indent="0" lvl="0" marL="0" rtl="0" algn="l">
              <a:spcBef>
                <a:spcPts val="0"/>
              </a:spcBef>
              <a:spcAft>
                <a:spcPts val="0"/>
              </a:spcAft>
              <a:buClr>
                <a:schemeClr val="dk1"/>
              </a:buClr>
              <a:buSzPts val="1100"/>
              <a:buFont typeface="Arial"/>
              <a:buNone/>
            </a:pPr>
            <a:r>
              <a:rPr lang="en"/>
              <a:t>E</a:t>
            </a:r>
            <a:r>
              <a:rPr lang="en"/>
              <a:t>ach tree is much simpler because it is built from a subset of the data.</a:t>
            </a:r>
            <a:endParaRPr/>
          </a:p>
        </p:txBody>
      </p:sp>
      <p:sp>
        <p:nvSpPr>
          <p:cNvPr id="2504" name="Google Shape;2504;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5" name="Google Shape;2505;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506" name="Google Shape;2506;p155"/>
          <p:cNvGrpSpPr/>
          <p:nvPr/>
        </p:nvGrpSpPr>
        <p:grpSpPr>
          <a:xfrm>
            <a:off x="1622225" y="3924412"/>
            <a:ext cx="5899512" cy="886866"/>
            <a:chOff x="2846901" y="3819450"/>
            <a:chExt cx="6092649" cy="915900"/>
          </a:xfrm>
        </p:grpSpPr>
        <p:sp>
          <p:nvSpPr>
            <p:cNvPr id="2507" name="Google Shape;2507;p155"/>
            <p:cNvSpPr/>
            <p:nvPr/>
          </p:nvSpPr>
          <p:spPr>
            <a:xfrm>
              <a:off x="2846901" y="3891290"/>
              <a:ext cx="1375829" cy="772802"/>
            </a:xfrm>
            <a:prstGeom prst="roundRect">
              <a:avLst>
                <a:gd fmla="val 16667" name="adj"/>
              </a:avLst>
            </a:prstGeom>
            <a:solidFill>
              <a:srgbClr val="0070C0">
                <a:alpha val="317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Input</a:t>
              </a:r>
              <a:endParaRPr sz="1600">
                <a:latin typeface="Roboto Medium"/>
                <a:ea typeface="Roboto Medium"/>
                <a:cs typeface="Roboto Medium"/>
                <a:sym typeface="Roboto Medium"/>
              </a:endParaRPr>
            </a:p>
          </p:txBody>
        </p:sp>
        <p:cxnSp>
          <p:nvCxnSpPr>
            <p:cNvPr id="2508" name="Google Shape;2508;p155"/>
            <p:cNvCxnSpPr/>
            <p:nvPr/>
          </p:nvCxnSpPr>
          <p:spPr>
            <a:xfrm>
              <a:off x="4222727" y="4243589"/>
              <a:ext cx="1123800" cy="18300"/>
            </a:xfrm>
            <a:prstGeom prst="straightConnector1">
              <a:avLst/>
            </a:prstGeom>
            <a:noFill/>
            <a:ln cap="flat" cmpd="sng" w="38100">
              <a:solidFill>
                <a:srgbClr val="0070C0">
                  <a:alpha val="31760"/>
                </a:srgbClr>
              </a:solidFill>
              <a:prstDash val="solid"/>
              <a:miter lim="800000"/>
              <a:headEnd len="sm" w="sm" type="none"/>
              <a:tailEnd len="med" w="med" type="triangle"/>
            </a:ln>
          </p:spPr>
        </p:cxnSp>
        <p:sp>
          <p:nvSpPr>
            <p:cNvPr id="2509" name="Google Shape;2509;p155"/>
            <p:cNvSpPr/>
            <p:nvPr/>
          </p:nvSpPr>
          <p:spPr>
            <a:xfrm>
              <a:off x="5334754" y="3891290"/>
              <a:ext cx="1375829" cy="772802"/>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Medium"/>
                  <a:ea typeface="Roboto Medium"/>
                  <a:cs typeface="Roboto Medium"/>
                  <a:sym typeface="Roboto Medium"/>
                </a:rPr>
                <a:t>Tree 1: Green</a:t>
              </a:r>
              <a:br>
                <a:rPr lang="en" sz="1200">
                  <a:solidFill>
                    <a:schemeClr val="lt1"/>
                  </a:solidFill>
                  <a:latin typeface="Roboto Medium"/>
                  <a:ea typeface="Roboto Medium"/>
                  <a:cs typeface="Roboto Medium"/>
                  <a:sym typeface="Roboto Medium"/>
                </a:rPr>
              </a:br>
              <a:r>
                <a:rPr lang="en" sz="1200">
                  <a:solidFill>
                    <a:schemeClr val="lt1"/>
                  </a:solidFill>
                  <a:latin typeface="Roboto Medium"/>
                  <a:ea typeface="Roboto Medium"/>
                  <a:cs typeface="Roboto Medium"/>
                  <a:sym typeface="Roboto Medium"/>
                </a:rPr>
                <a:t>Tree 2: Yellow</a:t>
              </a:r>
              <a:br>
                <a:rPr lang="en" sz="1200">
                  <a:solidFill>
                    <a:schemeClr val="lt1"/>
                  </a:solidFill>
                  <a:latin typeface="Roboto Medium"/>
                  <a:ea typeface="Roboto Medium"/>
                  <a:cs typeface="Roboto Medium"/>
                  <a:sym typeface="Roboto Medium"/>
                </a:rPr>
              </a:br>
              <a:r>
                <a:rPr lang="en" sz="1200">
                  <a:solidFill>
                    <a:schemeClr val="lt1"/>
                  </a:solidFill>
                  <a:latin typeface="Roboto Medium"/>
                  <a:ea typeface="Roboto Medium"/>
                  <a:cs typeface="Roboto Medium"/>
                  <a:sym typeface="Roboto Medium"/>
                </a:rPr>
                <a:t>Tree 3: Green</a:t>
              </a:r>
              <a:endParaRPr>
                <a:latin typeface="Roboto Medium"/>
                <a:ea typeface="Roboto Medium"/>
                <a:cs typeface="Roboto Medium"/>
                <a:sym typeface="Roboto Medium"/>
              </a:endParaRPr>
            </a:p>
          </p:txBody>
        </p:sp>
        <p:cxnSp>
          <p:nvCxnSpPr>
            <p:cNvPr id="2510" name="Google Shape;2510;p155"/>
            <p:cNvCxnSpPr/>
            <p:nvPr/>
          </p:nvCxnSpPr>
          <p:spPr>
            <a:xfrm>
              <a:off x="6710581" y="4243589"/>
              <a:ext cx="1123779" cy="18283"/>
            </a:xfrm>
            <a:prstGeom prst="straightConnector1">
              <a:avLst/>
            </a:prstGeom>
            <a:noFill/>
            <a:ln cap="flat" cmpd="sng" w="38100">
              <a:solidFill>
                <a:srgbClr val="0070C0">
                  <a:alpha val="31760"/>
                </a:srgbClr>
              </a:solidFill>
              <a:prstDash val="solid"/>
              <a:miter lim="800000"/>
              <a:headEnd len="sm" w="sm" type="none"/>
              <a:tailEnd len="med" w="med" type="triangle"/>
            </a:ln>
          </p:spPr>
        </p:cxnSp>
        <p:sp>
          <p:nvSpPr>
            <p:cNvPr id="2511" name="Google Shape;2511;p155"/>
            <p:cNvSpPr/>
            <p:nvPr/>
          </p:nvSpPr>
          <p:spPr>
            <a:xfrm rot="5400000">
              <a:off x="7918200" y="3714000"/>
              <a:ext cx="915900" cy="1126800"/>
            </a:xfrm>
            <a:prstGeom prst="triangle">
              <a:avLst>
                <a:gd fmla="val 49983"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55"/>
            <p:cNvSpPr txBox="1"/>
            <p:nvPr/>
          </p:nvSpPr>
          <p:spPr>
            <a:xfrm>
              <a:off x="7595396" y="4011692"/>
              <a:ext cx="11238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solidFill>
                    <a:srgbClr val="000000"/>
                  </a:solidFill>
                  <a:latin typeface="Roboto Medium"/>
                  <a:ea typeface="Roboto Medium"/>
                  <a:cs typeface="Roboto Medium"/>
                  <a:sym typeface="Roboto Medium"/>
                </a:rPr>
                <a:t>Output:</a:t>
              </a:r>
              <a:br>
                <a:rPr lang="en" sz="1200">
                  <a:solidFill>
                    <a:srgbClr val="000000"/>
                  </a:solidFill>
                  <a:latin typeface="Roboto Medium"/>
                  <a:ea typeface="Roboto Medium"/>
                  <a:cs typeface="Roboto Medium"/>
                  <a:sym typeface="Roboto Medium"/>
                </a:rPr>
              </a:br>
              <a:r>
                <a:rPr lang="en" sz="1200">
                  <a:solidFill>
                    <a:srgbClr val="000000"/>
                  </a:solidFill>
                  <a:latin typeface="Roboto Medium"/>
                  <a:ea typeface="Roboto Medium"/>
                  <a:cs typeface="Roboto Medium"/>
                  <a:sym typeface="Roboto Medium"/>
                </a:rPr>
                <a:t>Green!</a:t>
              </a:r>
              <a:endParaRPr sz="1200">
                <a:latin typeface="Roboto Medium"/>
                <a:ea typeface="Roboto Medium"/>
                <a:cs typeface="Roboto Medium"/>
                <a:sym typeface="Roboto Medium"/>
              </a:endParaRPr>
            </a:p>
          </p:txBody>
        </p:sp>
      </p:grpSp>
      <p:grpSp>
        <p:nvGrpSpPr>
          <p:cNvPr id="2513" name="Google Shape;2513;p155"/>
          <p:cNvGrpSpPr/>
          <p:nvPr/>
        </p:nvGrpSpPr>
        <p:grpSpPr>
          <a:xfrm>
            <a:off x="1303654" y="1303977"/>
            <a:ext cx="6537033" cy="2357214"/>
            <a:chOff x="2726271" y="1429513"/>
            <a:chExt cx="6334948" cy="2284343"/>
          </a:xfrm>
        </p:grpSpPr>
        <p:grpSp>
          <p:nvGrpSpPr>
            <p:cNvPr id="2514" name="Google Shape;2514;p155"/>
            <p:cNvGrpSpPr/>
            <p:nvPr/>
          </p:nvGrpSpPr>
          <p:grpSpPr>
            <a:xfrm rot="2700000">
              <a:off x="3645677" y="1886812"/>
              <a:ext cx="985289" cy="425655"/>
              <a:chOff x="7237861" y="1262350"/>
              <a:chExt cx="1032614" cy="446100"/>
            </a:xfrm>
          </p:grpSpPr>
          <p:cxnSp>
            <p:nvCxnSpPr>
              <p:cNvPr id="2515" name="Google Shape;2515;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16" name="Google Shape;2516;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False</a:t>
                </a:r>
                <a:endParaRPr sz="1200">
                  <a:latin typeface="Roboto Medium"/>
                  <a:ea typeface="Roboto Medium"/>
                  <a:cs typeface="Roboto Medium"/>
                  <a:sym typeface="Roboto Medium"/>
                </a:endParaRPr>
              </a:p>
            </p:txBody>
          </p:sp>
        </p:grpSp>
        <p:grpSp>
          <p:nvGrpSpPr>
            <p:cNvPr id="2517" name="Google Shape;2517;p155"/>
            <p:cNvGrpSpPr/>
            <p:nvPr/>
          </p:nvGrpSpPr>
          <p:grpSpPr>
            <a:xfrm rot="-2700000">
              <a:off x="2732471" y="1887100"/>
              <a:ext cx="985289" cy="425655"/>
              <a:chOff x="7237861" y="1262350"/>
              <a:chExt cx="1032614" cy="446100"/>
            </a:xfrm>
          </p:grpSpPr>
          <p:cxnSp>
            <p:nvCxnSpPr>
              <p:cNvPr id="2518" name="Google Shape;2518;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19" name="Google Shape;2519;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True</a:t>
                </a:r>
                <a:endParaRPr sz="1200">
                  <a:latin typeface="Roboto Medium"/>
                  <a:ea typeface="Roboto Medium"/>
                  <a:cs typeface="Roboto Medium"/>
                  <a:sym typeface="Roboto Medium"/>
                </a:endParaRPr>
              </a:p>
            </p:txBody>
          </p:sp>
        </p:grpSp>
        <p:sp>
          <p:nvSpPr>
            <p:cNvPr id="2520" name="Google Shape;2520;p155"/>
            <p:cNvSpPr/>
            <p:nvPr/>
          </p:nvSpPr>
          <p:spPr>
            <a:xfrm>
              <a:off x="3234717" y="1429513"/>
              <a:ext cx="894300" cy="5667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55"/>
            <p:cNvSpPr txBox="1"/>
            <p:nvPr/>
          </p:nvSpPr>
          <p:spPr>
            <a:xfrm>
              <a:off x="3234685" y="1516513"/>
              <a:ext cx="894300" cy="39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Tree 1</a:t>
              </a:r>
              <a:endParaRPr>
                <a:solidFill>
                  <a:srgbClr val="FFFFFF"/>
                </a:solidFill>
                <a:latin typeface="Roboto Medium"/>
                <a:ea typeface="Roboto Medium"/>
                <a:cs typeface="Roboto Medium"/>
                <a:sym typeface="Roboto Medium"/>
              </a:endParaRPr>
            </a:p>
          </p:txBody>
        </p:sp>
        <p:sp>
          <p:nvSpPr>
            <p:cNvPr id="2522" name="Google Shape;2522;p155"/>
            <p:cNvSpPr/>
            <p:nvPr/>
          </p:nvSpPr>
          <p:spPr>
            <a:xfrm>
              <a:off x="2755372" y="2365338"/>
              <a:ext cx="685800" cy="4344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3" name="Google Shape;2523;p155"/>
            <p:cNvGrpSpPr/>
            <p:nvPr/>
          </p:nvGrpSpPr>
          <p:grpSpPr>
            <a:xfrm rot="2700000">
              <a:off x="5608859" y="1886812"/>
              <a:ext cx="985289" cy="425655"/>
              <a:chOff x="7237861" y="1262350"/>
              <a:chExt cx="1032614" cy="446100"/>
            </a:xfrm>
          </p:grpSpPr>
          <p:cxnSp>
            <p:nvCxnSpPr>
              <p:cNvPr id="2524" name="Google Shape;2524;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25" name="Google Shape;2525;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False</a:t>
                </a:r>
                <a:endParaRPr sz="1200">
                  <a:latin typeface="Roboto Medium"/>
                  <a:ea typeface="Roboto Medium"/>
                  <a:cs typeface="Roboto Medium"/>
                  <a:sym typeface="Roboto Medium"/>
                </a:endParaRPr>
              </a:p>
            </p:txBody>
          </p:sp>
        </p:grpSp>
        <p:grpSp>
          <p:nvGrpSpPr>
            <p:cNvPr id="2526" name="Google Shape;2526;p155"/>
            <p:cNvGrpSpPr/>
            <p:nvPr/>
          </p:nvGrpSpPr>
          <p:grpSpPr>
            <a:xfrm rot="-2700000">
              <a:off x="4695653" y="1887100"/>
              <a:ext cx="985289" cy="425655"/>
              <a:chOff x="7237861" y="1262350"/>
              <a:chExt cx="1032614" cy="446100"/>
            </a:xfrm>
          </p:grpSpPr>
          <p:cxnSp>
            <p:nvCxnSpPr>
              <p:cNvPr id="2527" name="Google Shape;2527;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28" name="Google Shape;2528;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True</a:t>
                </a:r>
                <a:endParaRPr sz="1200">
                  <a:latin typeface="Roboto Medium"/>
                  <a:ea typeface="Roboto Medium"/>
                  <a:cs typeface="Roboto Medium"/>
                  <a:sym typeface="Roboto Medium"/>
                </a:endParaRPr>
              </a:p>
            </p:txBody>
          </p:sp>
        </p:grpSp>
        <p:sp>
          <p:nvSpPr>
            <p:cNvPr id="2529" name="Google Shape;2529;p155"/>
            <p:cNvSpPr/>
            <p:nvPr/>
          </p:nvSpPr>
          <p:spPr>
            <a:xfrm>
              <a:off x="5809210" y="2365338"/>
              <a:ext cx="685800" cy="4344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0" name="Google Shape;2530;p155"/>
            <p:cNvGrpSpPr/>
            <p:nvPr/>
          </p:nvGrpSpPr>
          <p:grpSpPr>
            <a:xfrm rot="2700000">
              <a:off x="7582439" y="1886812"/>
              <a:ext cx="985289" cy="425655"/>
              <a:chOff x="7237861" y="1262350"/>
              <a:chExt cx="1032614" cy="446100"/>
            </a:xfrm>
          </p:grpSpPr>
          <p:cxnSp>
            <p:nvCxnSpPr>
              <p:cNvPr id="2531" name="Google Shape;2531;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32" name="Google Shape;2532;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False</a:t>
                </a:r>
                <a:endParaRPr sz="1200">
                  <a:latin typeface="Roboto Medium"/>
                  <a:ea typeface="Roboto Medium"/>
                  <a:cs typeface="Roboto Medium"/>
                  <a:sym typeface="Roboto Medium"/>
                </a:endParaRPr>
              </a:p>
            </p:txBody>
          </p:sp>
        </p:grpSp>
        <p:grpSp>
          <p:nvGrpSpPr>
            <p:cNvPr id="2533" name="Google Shape;2533;p155"/>
            <p:cNvGrpSpPr/>
            <p:nvPr/>
          </p:nvGrpSpPr>
          <p:grpSpPr>
            <a:xfrm rot="-2700000">
              <a:off x="6669233" y="1887100"/>
              <a:ext cx="985289" cy="425655"/>
              <a:chOff x="7237861" y="1262350"/>
              <a:chExt cx="1032614" cy="446100"/>
            </a:xfrm>
          </p:grpSpPr>
          <p:cxnSp>
            <p:nvCxnSpPr>
              <p:cNvPr id="2534" name="Google Shape;2534;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35" name="Google Shape;2535;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True</a:t>
                </a:r>
                <a:endParaRPr sz="1200">
                  <a:latin typeface="Roboto Medium"/>
                  <a:ea typeface="Roboto Medium"/>
                  <a:cs typeface="Roboto Medium"/>
                  <a:sym typeface="Roboto Medium"/>
                </a:endParaRPr>
              </a:p>
            </p:txBody>
          </p:sp>
        </p:grpSp>
        <p:sp>
          <p:nvSpPr>
            <p:cNvPr id="2536" name="Google Shape;2536;p155"/>
            <p:cNvSpPr/>
            <p:nvPr/>
          </p:nvSpPr>
          <p:spPr>
            <a:xfrm>
              <a:off x="6692134" y="2365338"/>
              <a:ext cx="685800" cy="4344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55"/>
            <p:cNvSpPr/>
            <p:nvPr/>
          </p:nvSpPr>
          <p:spPr>
            <a:xfrm>
              <a:off x="3846028" y="2365338"/>
              <a:ext cx="685800" cy="4344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8" name="Google Shape;2538;p155"/>
            <p:cNvGrpSpPr/>
            <p:nvPr/>
          </p:nvGrpSpPr>
          <p:grpSpPr>
            <a:xfrm rot="2700000">
              <a:off x="5015892" y="2800930"/>
              <a:ext cx="985289" cy="425655"/>
              <a:chOff x="7237861" y="1262350"/>
              <a:chExt cx="1032614" cy="446100"/>
            </a:xfrm>
          </p:grpSpPr>
          <p:cxnSp>
            <p:nvCxnSpPr>
              <p:cNvPr id="2539" name="Google Shape;2539;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40" name="Google Shape;2540;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False</a:t>
                </a:r>
                <a:endParaRPr sz="1200">
                  <a:latin typeface="Roboto Medium"/>
                  <a:ea typeface="Roboto Medium"/>
                  <a:cs typeface="Roboto Medium"/>
                  <a:sym typeface="Roboto Medium"/>
                </a:endParaRPr>
              </a:p>
            </p:txBody>
          </p:sp>
        </p:grpSp>
        <p:grpSp>
          <p:nvGrpSpPr>
            <p:cNvPr id="2541" name="Google Shape;2541;p155"/>
            <p:cNvGrpSpPr/>
            <p:nvPr/>
          </p:nvGrpSpPr>
          <p:grpSpPr>
            <a:xfrm rot="-2700000">
              <a:off x="4102686" y="2801218"/>
              <a:ext cx="985289" cy="425655"/>
              <a:chOff x="7237861" y="1262350"/>
              <a:chExt cx="1032614" cy="446100"/>
            </a:xfrm>
          </p:grpSpPr>
          <p:cxnSp>
            <p:nvCxnSpPr>
              <p:cNvPr id="2542" name="Google Shape;2542;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43" name="Google Shape;2543;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True</a:t>
                </a:r>
                <a:endParaRPr sz="1200">
                  <a:latin typeface="Roboto Medium"/>
                  <a:ea typeface="Roboto Medium"/>
                  <a:cs typeface="Roboto Medium"/>
                  <a:sym typeface="Roboto Medium"/>
                </a:endParaRPr>
              </a:p>
            </p:txBody>
          </p:sp>
        </p:grpSp>
        <p:sp>
          <p:nvSpPr>
            <p:cNvPr id="2544" name="Google Shape;2544;p155"/>
            <p:cNvSpPr/>
            <p:nvPr/>
          </p:nvSpPr>
          <p:spPr>
            <a:xfrm>
              <a:off x="4125587" y="3279456"/>
              <a:ext cx="685800" cy="4344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55"/>
            <p:cNvSpPr/>
            <p:nvPr/>
          </p:nvSpPr>
          <p:spPr>
            <a:xfrm>
              <a:off x="5216243" y="3279456"/>
              <a:ext cx="685800" cy="4344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6" name="Google Shape;2546;p155"/>
            <p:cNvGrpSpPr/>
            <p:nvPr/>
          </p:nvGrpSpPr>
          <p:grpSpPr>
            <a:xfrm rot="2700000">
              <a:off x="8069730" y="2800930"/>
              <a:ext cx="985289" cy="425655"/>
              <a:chOff x="7237861" y="1262350"/>
              <a:chExt cx="1032614" cy="446100"/>
            </a:xfrm>
          </p:grpSpPr>
          <p:cxnSp>
            <p:nvCxnSpPr>
              <p:cNvPr id="2547" name="Google Shape;2547;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48" name="Google Shape;2548;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False</a:t>
                </a:r>
                <a:endParaRPr sz="1200">
                  <a:latin typeface="Roboto Medium"/>
                  <a:ea typeface="Roboto Medium"/>
                  <a:cs typeface="Roboto Medium"/>
                  <a:sym typeface="Roboto Medium"/>
                </a:endParaRPr>
              </a:p>
            </p:txBody>
          </p:sp>
        </p:grpSp>
        <p:grpSp>
          <p:nvGrpSpPr>
            <p:cNvPr id="2549" name="Google Shape;2549;p155"/>
            <p:cNvGrpSpPr/>
            <p:nvPr/>
          </p:nvGrpSpPr>
          <p:grpSpPr>
            <a:xfrm rot="-2700000">
              <a:off x="7156525" y="2801218"/>
              <a:ext cx="985289" cy="425655"/>
              <a:chOff x="7237861" y="1262350"/>
              <a:chExt cx="1032614" cy="446100"/>
            </a:xfrm>
          </p:grpSpPr>
          <p:cxnSp>
            <p:nvCxnSpPr>
              <p:cNvPr id="2550" name="Google Shape;2550;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51" name="Google Shape;2551;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True</a:t>
                </a:r>
                <a:endParaRPr sz="1200">
                  <a:latin typeface="Roboto Medium"/>
                  <a:ea typeface="Roboto Medium"/>
                  <a:cs typeface="Roboto Medium"/>
                  <a:sym typeface="Roboto Medium"/>
                </a:endParaRPr>
              </a:p>
            </p:txBody>
          </p:sp>
        </p:grpSp>
        <p:sp>
          <p:nvSpPr>
            <p:cNvPr id="2552" name="Google Shape;2552;p155"/>
            <p:cNvSpPr/>
            <p:nvPr/>
          </p:nvSpPr>
          <p:spPr>
            <a:xfrm>
              <a:off x="7179425" y="3279456"/>
              <a:ext cx="685800" cy="4344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55"/>
            <p:cNvSpPr/>
            <p:nvPr/>
          </p:nvSpPr>
          <p:spPr>
            <a:xfrm>
              <a:off x="8270082" y="3279456"/>
              <a:ext cx="685800" cy="4344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55"/>
            <p:cNvSpPr/>
            <p:nvPr/>
          </p:nvSpPr>
          <p:spPr>
            <a:xfrm>
              <a:off x="4718554" y="2365338"/>
              <a:ext cx="685800" cy="43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55"/>
            <p:cNvSpPr/>
            <p:nvPr/>
          </p:nvSpPr>
          <p:spPr>
            <a:xfrm>
              <a:off x="7782791" y="2365338"/>
              <a:ext cx="685800" cy="43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55"/>
            <p:cNvSpPr/>
            <p:nvPr/>
          </p:nvSpPr>
          <p:spPr>
            <a:xfrm>
              <a:off x="5236506" y="1429513"/>
              <a:ext cx="894300" cy="5667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55"/>
            <p:cNvSpPr txBox="1"/>
            <p:nvPr/>
          </p:nvSpPr>
          <p:spPr>
            <a:xfrm>
              <a:off x="5236475" y="1516513"/>
              <a:ext cx="894300" cy="39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Tree 2</a:t>
              </a:r>
              <a:endParaRPr>
                <a:solidFill>
                  <a:srgbClr val="FFFFFF"/>
                </a:solidFill>
                <a:latin typeface="Roboto Medium"/>
                <a:ea typeface="Roboto Medium"/>
                <a:cs typeface="Roboto Medium"/>
                <a:sym typeface="Roboto Medium"/>
              </a:endParaRPr>
            </a:p>
          </p:txBody>
        </p:sp>
        <p:sp>
          <p:nvSpPr>
            <p:cNvPr id="2558" name="Google Shape;2558;p155"/>
            <p:cNvSpPr/>
            <p:nvPr/>
          </p:nvSpPr>
          <p:spPr>
            <a:xfrm>
              <a:off x="7147305" y="1429513"/>
              <a:ext cx="894300" cy="5667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55"/>
            <p:cNvSpPr txBox="1"/>
            <p:nvPr/>
          </p:nvSpPr>
          <p:spPr>
            <a:xfrm>
              <a:off x="7147274" y="1516513"/>
              <a:ext cx="894300" cy="39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Tree 3</a:t>
              </a:r>
              <a:endParaRPr>
                <a:solidFill>
                  <a:srgbClr val="FFFFFF"/>
                </a:solidFill>
                <a:latin typeface="Roboto Medium"/>
                <a:ea typeface="Roboto Medium"/>
                <a:cs typeface="Roboto Medium"/>
                <a:sym typeface="Roboto Medium"/>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15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Random Forest Algorithm</a:t>
            </a:r>
            <a:endParaRPr>
              <a:solidFill>
                <a:schemeClr val="dk1"/>
              </a:solidFill>
            </a:endParaRPr>
          </a:p>
          <a:p>
            <a:pPr indent="0" lvl="0" marL="0" rtl="0" algn="l">
              <a:spcBef>
                <a:spcPts val="0"/>
              </a:spcBef>
              <a:spcAft>
                <a:spcPts val="0"/>
              </a:spcAft>
              <a:buNone/>
            </a:pPr>
            <a:r>
              <a:t/>
            </a:r>
            <a:endParaRPr/>
          </a:p>
        </p:txBody>
      </p:sp>
      <p:sp>
        <p:nvSpPr>
          <p:cNvPr id="2565" name="Google Shape;2565;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6" name="Google Shape;2566;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67" name="Google Shape;2567;p156"/>
          <p:cNvSpPr/>
          <p:nvPr/>
        </p:nvSpPr>
        <p:spPr>
          <a:xfrm>
            <a:off x="453220" y="890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568" name="Google Shape;2568;p156"/>
          <p:cNvSpPr/>
          <p:nvPr/>
        </p:nvSpPr>
        <p:spPr>
          <a:xfrm flipH="1" rot="10800000">
            <a:off x="453220" y="1169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569" name="Google Shape;2569;p156"/>
          <p:cNvSpPr/>
          <p:nvPr/>
        </p:nvSpPr>
        <p:spPr>
          <a:xfrm>
            <a:off x="453233" y="17081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570" name="Google Shape;2570;p156"/>
          <p:cNvSpPr/>
          <p:nvPr/>
        </p:nvSpPr>
        <p:spPr>
          <a:xfrm flipH="1" rot="10800000">
            <a:off x="453233" y="19867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571" name="Google Shape;2571;p156"/>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56"/>
          <p:cNvSpPr/>
          <p:nvPr/>
        </p:nvSpPr>
        <p:spPr>
          <a:xfrm>
            <a:off x="1352550" y="1662961"/>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56"/>
          <p:cNvSpPr/>
          <p:nvPr/>
        </p:nvSpPr>
        <p:spPr>
          <a:xfrm>
            <a:off x="1352550" y="24788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56"/>
          <p:cNvSpPr/>
          <p:nvPr/>
        </p:nvSpPr>
        <p:spPr>
          <a:xfrm>
            <a:off x="1352550" y="3282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56"/>
          <p:cNvSpPr/>
          <p:nvPr/>
        </p:nvSpPr>
        <p:spPr>
          <a:xfrm>
            <a:off x="453233" y="25336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576" name="Google Shape;2576;p156"/>
          <p:cNvSpPr/>
          <p:nvPr/>
        </p:nvSpPr>
        <p:spPr>
          <a:xfrm flipH="1" rot="10800000">
            <a:off x="453233" y="28122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577" name="Google Shape;2577;p156"/>
          <p:cNvSpPr/>
          <p:nvPr/>
        </p:nvSpPr>
        <p:spPr>
          <a:xfrm>
            <a:off x="453233" y="331565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578" name="Google Shape;2578;p156"/>
          <p:cNvSpPr/>
          <p:nvPr/>
        </p:nvSpPr>
        <p:spPr>
          <a:xfrm flipH="1" rot="10800000">
            <a:off x="453233" y="359424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579" name="Google Shape;2579;p156"/>
          <p:cNvSpPr txBox="1"/>
          <p:nvPr/>
        </p:nvSpPr>
        <p:spPr>
          <a:xfrm>
            <a:off x="0" y="866975"/>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We create these simple trees by randomly sampling the data and creating a decision tree for only that small portion of data. </a:t>
            </a:r>
            <a:endParaRPr sz="1500">
              <a:latin typeface="Roboto"/>
              <a:ea typeface="Roboto"/>
              <a:cs typeface="Roboto"/>
              <a:sym typeface="Roboto"/>
            </a:endParaRPr>
          </a:p>
        </p:txBody>
      </p:sp>
      <p:sp>
        <p:nvSpPr>
          <p:cNvPr id="2580" name="Google Shape;2580;p156"/>
          <p:cNvSpPr txBox="1"/>
          <p:nvPr/>
        </p:nvSpPr>
        <p:spPr>
          <a:xfrm>
            <a:off x="0" y="1665363"/>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Each simple tree is a weak classifier because it is only trained on a small piece of the original data.</a:t>
            </a:r>
            <a:endParaRPr sz="1500">
              <a:latin typeface="Roboto"/>
              <a:ea typeface="Roboto"/>
              <a:cs typeface="Roboto"/>
              <a:sym typeface="Roboto"/>
            </a:endParaRPr>
          </a:p>
        </p:txBody>
      </p:sp>
      <p:sp>
        <p:nvSpPr>
          <p:cNvPr id="2581" name="Google Shape;2581;p156"/>
          <p:cNvSpPr txBox="1"/>
          <p:nvPr/>
        </p:nvSpPr>
        <p:spPr>
          <a:xfrm>
            <a:off x="0" y="2481288"/>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By itself, any single tree is only slightly better than a random guess. </a:t>
            </a:r>
            <a:endParaRPr sz="1500">
              <a:latin typeface="Roboto"/>
              <a:ea typeface="Roboto"/>
              <a:cs typeface="Roboto"/>
              <a:sym typeface="Roboto"/>
            </a:endParaRPr>
          </a:p>
        </p:txBody>
      </p:sp>
      <p:sp>
        <p:nvSpPr>
          <p:cNvPr id="2582" name="Google Shape;2582;p156"/>
          <p:cNvSpPr txBox="1"/>
          <p:nvPr/>
        </p:nvSpPr>
        <p:spPr>
          <a:xfrm>
            <a:off x="0" y="3280013"/>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However, we can combine many slightly better than average small decision trees to create a strong classifier that has much better decision-making power.</a:t>
            </a:r>
            <a:endParaRPr sz="1500">
              <a:latin typeface="Roboto"/>
              <a:ea typeface="Roboto"/>
              <a:cs typeface="Roboto"/>
              <a:sym typeface="Roboto"/>
            </a:endParaRPr>
          </a:p>
        </p:txBody>
      </p:sp>
      <p:sp>
        <p:nvSpPr>
          <p:cNvPr id="2583" name="Google Shape;2583;p156"/>
          <p:cNvSpPr txBox="1"/>
          <p:nvPr/>
        </p:nvSpPr>
        <p:spPr>
          <a:xfrm>
            <a:off x="0" y="4212643"/>
            <a:ext cx="9144000" cy="252300"/>
          </a:xfrm>
          <a:prstGeom prst="rect">
            <a:avLst/>
          </a:prstGeom>
          <a:noFill/>
          <a:ln>
            <a:noFill/>
          </a:ln>
        </p:spPr>
        <p:txBody>
          <a:bodyPr anchorCtr="0" anchor="t" bIns="0" lIns="1554475" spcFirstLastPara="1" rIns="457200" wrap="square" tIns="0">
            <a:noAutofit/>
          </a:bodyPr>
          <a:lstStyle/>
          <a:p>
            <a:pPr indent="0" lvl="0" marL="0" rtl="0" algn="l">
              <a:lnSpc>
                <a:spcPct val="115000"/>
              </a:lnSpc>
              <a:spcBef>
                <a:spcPts val="0"/>
              </a:spcBef>
              <a:spcAft>
                <a:spcPts val="0"/>
              </a:spcAft>
              <a:buNone/>
            </a:pPr>
            <a:r>
              <a:rPr i="1" lang="en" sz="1500">
                <a:latin typeface="Roboto Medium"/>
                <a:ea typeface="Roboto Medium"/>
                <a:cs typeface="Roboto Medium"/>
                <a:sym typeface="Roboto Medium"/>
              </a:rPr>
              <a:t>Let's examine some of the benefits of the random forest algorithm.</a:t>
            </a:r>
            <a:endParaRPr i="1" sz="1500">
              <a:latin typeface="Roboto Medium"/>
              <a:ea typeface="Roboto Medium"/>
              <a:cs typeface="Roboto Medium"/>
              <a:sym typeface="Roboto Medium"/>
            </a:endParaRPr>
          </a:p>
        </p:txBody>
      </p:sp>
      <p:pic>
        <p:nvPicPr>
          <p:cNvPr id="2584" name="Google Shape;2584;p156"/>
          <p:cNvPicPr preferRelativeResize="0"/>
          <p:nvPr/>
        </p:nvPicPr>
        <p:blipFill>
          <a:blip r:embed="rId3">
            <a:alphaModFix/>
          </a:blip>
          <a:stretch>
            <a:fillRect/>
          </a:stretch>
        </p:blipFill>
        <p:spPr>
          <a:xfrm>
            <a:off x="453225" y="4086225"/>
            <a:ext cx="704625" cy="7835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15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Random Forest Algorithm: Benefits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90" name="Google Shape;2590;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1" name="Google Shape;2591;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92" name="Google Shape;2592;p157"/>
          <p:cNvPicPr preferRelativeResize="0"/>
          <p:nvPr/>
        </p:nvPicPr>
        <p:blipFill>
          <a:blip r:embed="rId3">
            <a:alphaModFix/>
          </a:blip>
          <a:stretch>
            <a:fillRect/>
          </a:stretch>
        </p:blipFill>
        <p:spPr>
          <a:xfrm>
            <a:off x="390350" y="686950"/>
            <a:ext cx="1374552" cy="1374538"/>
          </a:xfrm>
          <a:prstGeom prst="rect">
            <a:avLst/>
          </a:prstGeom>
          <a:noFill/>
          <a:ln>
            <a:noFill/>
          </a:ln>
          <a:effectLst>
            <a:outerShdw blurRad="57150" rotWithShape="0" algn="bl" dir="5400000" dist="19050">
              <a:srgbClr val="A9B7C0">
                <a:alpha val="56000"/>
              </a:srgbClr>
            </a:outerShdw>
          </a:effectLst>
        </p:spPr>
      </p:pic>
      <p:sp>
        <p:nvSpPr>
          <p:cNvPr id="2593" name="Google Shape;2593;p157"/>
          <p:cNvSpPr txBox="1"/>
          <p:nvPr/>
        </p:nvSpPr>
        <p:spPr>
          <a:xfrm>
            <a:off x="1487625" y="1126125"/>
            <a:ext cx="6762000" cy="778500"/>
          </a:xfrm>
          <a:prstGeom prst="rect">
            <a:avLst/>
          </a:prstGeom>
          <a:noFill/>
          <a:ln>
            <a:noFill/>
          </a:ln>
        </p:spPr>
        <p:txBody>
          <a:bodyPr anchorCtr="0" anchor="t" bIns="0" lIns="274300" spcFirstLastPara="1" rIns="91425" wrap="square" tIns="0">
            <a:noAutofit/>
          </a:bodyPr>
          <a:lstStyle/>
          <a:p>
            <a:pPr indent="-218440" lvl="0" marL="320040" rtl="0" algn="l">
              <a:lnSpc>
                <a:spcPct val="115000"/>
              </a:lnSpc>
              <a:spcBef>
                <a:spcPts val="0"/>
              </a:spcBef>
              <a:spcAft>
                <a:spcPts val="600"/>
              </a:spcAft>
              <a:buClr>
                <a:srgbClr val="000000"/>
              </a:buClr>
              <a:buSzPts val="2000"/>
              <a:buFont typeface="Roboto"/>
              <a:buChar char="●"/>
            </a:pPr>
            <a:r>
              <a:rPr b="1" lang="en" sz="2000">
                <a:highlight>
                  <a:srgbClr val="9EF3F6"/>
                </a:highlight>
                <a:latin typeface="Roboto"/>
                <a:ea typeface="Roboto"/>
                <a:cs typeface="Roboto"/>
                <a:sym typeface="Roboto"/>
              </a:rPr>
              <a:t>Robust</a:t>
            </a:r>
            <a:r>
              <a:rPr b="1" lang="en" sz="2000">
                <a:latin typeface="Roboto"/>
                <a:ea typeface="Roboto"/>
                <a:cs typeface="Roboto"/>
                <a:sym typeface="Roboto"/>
              </a:rPr>
              <a:t> </a:t>
            </a:r>
            <a:r>
              <a:rPr lang="en" sz="2000">
                <a:latin typeface="Roboto"/>
                <a:ea typeface="Roboto"/>
                <a:cs typeface="Roboto"/>
                <a:sym typeface="Roboto"/>
              </a:rPr>
              <a:t>against overfitting because each weak classifier is trained on different pieces of the data.</a:t>
            </a:r>
            <a:endParaRPr sz="2000">
              <a:solidFill>
                <a:srgbClr val="000000"/>
              </a:solidFill>
              <a:latin typeface="Roboto"/>
              <a:ea typeface="Roboto"/>
              <a:cs typeface="Roboto"/>
              <a:sym typeface="Roboto"/>
            </a:endParaRPr>
          </a:p>
        </p:txBody>
      </p:sp>
      <p:cxnSp>
        <p:nvCxnSpPr>
          <p:cNvPr id="2594" name="Google Shape;2594;p157"/>
          <p:cNvCxnSpPr/>
          <p:nvPr/>
        </p:nvCxnSpPr>
        <p:spPr>
          <a:xfrm>
            <a:off x="274375" y="2061943"/>
            <a:ext cx="8595600" cy="10200"/>
          </a:xfrm>
          <a:prstGeom prst="straightConnector1">
            <a:avLst/>
          </a:prstGeom>
          <a:noFill/>
          <a:ln cap="flat" cmpd="sng" w="9525">
            <a:solidFill>
              <a:srgbClr val="595959"/>
            </a:solidFill>
            <a:prstDash val="dot"/>
            <a:round/>
            <a:headEnd len="med" w="med" type="none"/>
            <a:tailEnd len="med" w="med" type="none"/>
          </a:ln>
        </p:spPr>
      </p:cxnSp>
      <p:pic>
        <p:nvPicPr>
          <p:cNvPr id="2595" name="Google Shape;2595;p157"/>
          <p:cNvPicPr preferRelativeResize="0"/>
          <p:nvPr/>
        </p:nvPicPr>
        <p:blipFill>
          <a:blip r:embed="rId3">
            <a:alphaModFix/>
          </a:blip>
          <a:stretch>
            <a:fillRect/>
          </a:stretch>
        </p:blipFill>
        <p:spPr>
          <a:xfrm>
            <a:off x="390350" y="2037910"/>
            <a:ext cx="1374552" cy="1374539"/>
          </a:xfrm>
          <a:prstGeom prst="rect">
            <a:avLst/>
          </a:prstGeom>
          <a:noFill/>
          <a:ln>
            <a:noFill/>
          </a:ln>
          <a:effectLst>
            <a:outerShdw blurRad="57150" rotWithShape="0" algn="bl" dir="5400000" dist="19050">
              <a:srgbClr val="A9B7C0">
                <a:alpha val="56000"/>
              </a:srgbClr>
            </a:outerShdw>
          </a:effectLst>
        </p:spPr>
      </p:pic>
      <p:sp>
        <p:nvSpPr>
          <p:cNvPr id="2596" name="Google Shape;2596;p157"/>
          <p:cNvSpPr txBox="1"/>
          <p:nvPr/>
        </p:nvSpPr>
        <p:spPr>
          <a:xfrm>
            <a:off x="1487625" y="2617550"/>
            <a:ext cx="6762000" cy="456300"/>
          </a:xfrm>
          <a:prstGeom prst="rect">
            <a:avLst/>
          </a:prstGeom>
          <a:noFill/>
          <a:ln>
            <a:noFill/>
          </a:ln>
        </p:spPr>
        <p:txBody>
          <a:bodyPr anchorCtr="0" anchor="t" bIns="0" lIns="274300" spcFirstLastPara="1" rIns="91425" wrap="square" tIns="0">
            <a:noAutofit/>
          </a:bodyPr>
          <a:lstStyle/>
          <a:p>
            <a:pPr indent="-218440" lvl="0" marL="320040" rtl="0" algn="l">
              <a:lnSpc>
                <a:spcPct val="115000"/>
              </a:lnSpc>
              <a:spcBef>
                <a:spcPts val="0"/>
              </a:spcBef>
              <a:spcAft>
                <a:spcPts val="600"/>
              </a:spcAft>
              <a:buClr>
                <a:srgbClr val="000000"/>
              </a:buClr>
              <a:buSzPts val="2000"/>
              <a:buFont typeface="Roboto"/>
              <a:buChar char="●"/>
            </a:pPr>
            <a:r>
              <a:rPr b="1" lang="en" sz="2000">
                <a:highlight>
                  <a:srgbClr val="9EF3F6"/>
                </a:highlight>
                <a:latin typeface="Roboto"/>
                <a:ea typeface="Roboto"/>
                <a:cs typeface="Roboto"/>
                <a:sym typeface="Roboto"/>
              </a:rPr>
              <a:t>Robust</a:t>
            </a:r>
            <a:r>
              <a:rPr b="1" lang="en" sz="2000">
                <a:latin typeface="Roboto"/>
                <a:ea typeface="Roboto"/>
                <a:cs typeface="Roboto"/>
                <a:sym typeface="Roboto"/>
              </a:rPr>
              <a:t> </a:t>
            </a:r>
            <a:r>
              <a:rPr lang="en" sz="2000">
                <a:latin typeface="Roboto"/>
                <a:ea typeface="Roboto"/>
                <a:cs typeface="Roboto"/>
                <a:sym typeface="Roboto"/>
              </a:rPr>
              <a:t>to outliers and non-linear data.</a:t>
            </a:r>
            <a:endParaRPr sz="2000">
              <a:solidFill>
                <a:srgbClr val="000000"/>
              </a:solidFill>
              <a:latin typeface="Roboto"/>
              <a:ea typeface="Roboto"/>
              <a:cs typeface="Roboto"/>
              <a:sym typeface="Roboto"/>
            </a:endParaRPr>
          </a:p>
        </p:txBody>
      </p:sp>
      <p:cxnSp>
        <p:nvCxnSpPr>
          <p:cNvPr id="2597" name="Google Shape;2597;p157"/>
          <p:cNvCxnSpPr/>
          <p:nvPr/>
        </p:nvCxnSpPr>
        <p:spPr>
          <a:xfrm>
            <a:off x="274375" y="3405543"/>
            <a:ext cx="8595600" cy="10200"/>
          </a:xfrm>
          <a:prstGeom prst="straightConnector1">
            <a:avLst/>
          </a:prstGeom>
          <a:noFill/>
          <a:ln cap="flat" cmpd="sng" w="9525">
            <a:solidFill>
              <a:srgbClr val="595959"/>
            </a:solidFill>
            <a:prstDash val="dot"/>
            <a:round/>
            <a:headEnd len="med" w="med" type="none"/>
            <a:tailEnd len="med" w="med" type="none"/>
          </a:ln>
        </p:spPr>
      </p:cxnSp>
      <p:pic>
        <p:nvPicPr>
          <p:cNvPr id="2598" name="Google Shape;2598;p157"/>
          <p:cNvPicPr preferRelativeResize="0"/>
          <p:nvPr/>
        </p:nvPicPr>
        <p:blipFill>
          <a:blip r:embed="rId3">
            <a:alphaModFix/>
          </a:blip>
          <a:stretch>
            <a:fillRect/>
          </a:stretch>
        </p:blipFill>
        <p:spPr>
          <a:xfrm>
            <a:off x="390350" y="3411835"/>
            <a:ext cx="1374552" cy="1374539"/>
          </a:xfrm>
          <a:prstGeom prst="rect">
            <a:avLst/>
          </a:prstGeom>
          <a:noFill/>
          <a:ln>
            <a:noFill/>
          </a:ln>
          <a:effectLst>
            <a:outerShdw blurRad="57150" rotWithShape="0" algn="bl" dir="5400000" dist="19050">
              <a:srgbClr val="A9B7C0">
                <a:alpha val="56000"/>
              </a:srgbClr>
            </a:outerShdw>
          </a:effectLst>
        </p:spPr>
      </p:pic>
      <p:sp>
        <p:nvSpPr>
          <p:cNvPr id="2599" name="Google Shape;2599;p157"/>
          <p:cNvSpPr txBox="1"/>
          <p:nvPr/>
        </p:nvSpPr>
        <p:spPr>
          <a:xfrm>
            <a:off x="1487625" y="3991475"/>
            <a:ext cx="6762000" cy="456300"/>
          </a:xfrm>
          <a:prstGeom prst="rect">
            <a:avLst/>
          </a:prstGeom>
          <a:noFill/>
          <a:ln>
            <a:noFill/>
          </a:ln>
        </p:spPr>
        <p:txBody>
          <a:bodyPr anchorCtr="0" anchor="t" bIns="0" lIns="274300" spcFirstLastPara="1" rIns="91425" wrap="square" tIns="0">
            <a:noAutofit/>
          </a:bodyPr>
          <a:lstStyle/>
          <a:p>
            <a:pPr indent="-218440" lvl="0" marL="320040" rtl="0" algn="l">
              <a:lnSpc>
                <a:spcPct val="115000"/>
              </a:lnSpc>
              <a:spcBef>
                <a:spcPts val="0"/>
              </a:spcBef>
              <a:spcAft>
                <a:spcPts val="600"/>
              </a:spcAft>
              <a:buClr>
                <a:srgbClr val="000000"/>
              </a:buClr>
              <a:buSzPts val="2000"/>
              <a:buFont typeface="Roboto"/>
              <a:buChar char="●"/>
            </a:pPr>
            <a:r>
              <a:rPr b="1" lang="en" sz="2000">
                <a:highlight>
                  <a:srgbClr val="9EF3F6"/>
                </a:highlight>
                <a:latin typeface="Roboto"/>
                <a:ea typeface="Roboto"/>
                <a:cs typeface="Roboto"/>
                <a:sym typeface="Roboto"/>
              </a:rPr>
              <a:t>Runs</a:t>
            </a:r>
            <a:r>
              <a:rPr b="1" lang="en" sz="2000">
                <a:latin typeface="Roboto"/>
                <a:ea typeface="Roboto"/>
                <a:cs typeface="Roboto"/>
                <a:sym typeface="Roboto"/>
              </a:rPr>
              <a:t> </a:t>
            </a:r>
            <a:r>
              <a:rPr lang="en" sz="2000">
                <a:latin typeface="Roboto"/>
                <a:ea typeface="Roboto"/>
                <a:cs typeface="Roboto"/>
                <a:sym typeface="Roboto"/>
              </a:rPr>
              <a:t>efficiently on large databases.</a:t>
            </a:r>
            <a:endParaRPr sz="2000">
              <a:solidFill>
                <a:srgbClr val="000000"/>
              </a:solidFill>
              <a:latin typeface="Roboto"/>
              <a:ea typeface="Roboto"/>
              <a:cs typeface="Roboto"/>
              <a:sym typeface="Roboto"/>
            </a:endParaRPr>
          </a:p>
        </p:txBody>
      </p:sp>
      <p:cxnSp>
        <p:nvCxnSpPr>
          <p:cNvPr id="2600" name="Google Shape;2600;p157"/>
          <p:cNvCxnSpPr/>
          <p:nvPr/>
        </p:nvCxnSpPr>
        <p:spPr>
          <a:xfrm>
            <a:off x="274375" y="4779468"/>
            <a:ext cx="8595600" cy="10200"/>
          </a:xfrm>
          <a:prstGeom prst="straightConnector1">
            <a:avLst/>
          </a:prstGeom>
          <a:noFill/>
          <a:ln cap="flat" cmpd="sng" w="9525">
            <a:solidFill>
              <a:srgbClr val="595959"/>
            </a:solidFill>
            <a:prstDash val="dot"/>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6" name="Google Shape;2606;p1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2" name="Google Shape;2612;p1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13" name="Google Shape;2613;p15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9" name="Google Shape;2619;p1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07"/>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000">
                <a:highlight>
                  <a:srgbClr val="FFFF00"/>
                </a:highlight>
              </a:rPr>
              <a:t>Tree-based algorithms</a:t>
            </a:r>
            <a:r>
              <a:rPr lang="en" sz="3000"/>
              <a:t> are supervised learning methods that programmers and analysts use primarily for classifications and regression problems.</a:t>
            </a:r>
            <a:endParaRPr sz="3000"/>
          </a:p>
        </p:txBody>
      </p:sp>
      <p:sp>
        <p:nvSpPr>
          <p:cNvPr id="1574" name="Google Shape;1574;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75" name="Google Shape;1575;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5" name="Google Shape;2625;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26" name="Google Shape;2626;p161"/>
          <p:cNvSpPr txBox="1"/>
          <p:nvPr>
            <p:ph type="title"/>
          </p:nvPr>
        </p:nvSpPr>
        <p:spPr>
          <a:xfrm>
            <a:off x="1400" y="274875"/>
            <a:ext cx="8379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Predicting Fraud with Random Forests</a:t>
            </a:r>
            <a:endParaRPr sz="3000">
              <a:solidFill>
                <a:schemeClr val="dk1"/>
              </a:solidFill>
            </a:endParaRPr>
          </a:p>
          <a:p>
            <a:pPr indent="0" lvl="0" marL="0" rtl="0" algn="l">
              <a:lnSpc>
                <a:spcPct val="115000"/>
              </a:lnSpc>
              <a:spcBef>
                <a:spcPts val="800"/>
              </a:spcBef>
              <a:spcAft>
                <a:spcPts val="800"/>
              </a:spcAft>
              <a:buNone/>
            </a:pPr>
            <a:r>
              <a:rPr lang="en" sz="1800">
                <a:solidFill>
                  <a:schemeClr val="dk1"/>
                </a:solidFill>
                <a:latin typeface="Roboto"/>
                <a:ea typeface="Roboto"/>
                <a:cs typeface="Roboto"/>
                <a:sym typeface="Roboto"/>
              </a:rPr>
              <a:t>In this activity, you </a:t>
            </a:r>
            <a:r>
              <a:rPr lang="en" sz="1800">
                <a:solidFill>
                  <a:schemeClr val="dk1"/>
                </a:solidFill>
                <a:latin typeface="Roboto"/>
                <a:ea typeface="Roboto"/>
                <a:cs typeface="Roboto"/>
                <a:sym typeface="Roboto"/>
              </a:rPr>
              <a:t>will explore how to use the random forest algorithm for identifying fraudulent loan applications.</a:t>
            </a:r>
            <a:endParaRPr/>
          </a:p>
        </p:txBody>
      </p:sp>
      <p:sp>
        <p:nvSpPr>
          <p:cNvPr id="2627" name="Google Shape;2627;p16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3" name="Google Shape;2633;p1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1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39" name="Google Shape;2639;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5" name="Google Shape;2645;p1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46" name="Google Shape;2646;p1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t>
            </a:r>
            <a:r>
              <a:rPr lang="en"/>
              <a:t>Nearest</a:t>
            </a:r>
            <a:r>
              <a:rPr lang="en"/>
              <a:t> Neighbors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165"/>
          <p:cNvSpPr/>
          <p:nvPr/>
        </p:nvSpPr>
        <p:spPr>
          <a:xfrm>
            <a:off x="7883400" y="1504613"/>
            <a:ext cx="1027200" cy="736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53" name="Google Shape;2653;p16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K-Nearest Neighbors</a:t>
            </a:r>
            <a:endParaRPr/>
          </a:p>
        </p:txBody>
      </p:sp>
      <p:sp>
        <p:nvSpPr>
          <p:cNvPr id="2654" name="Google Shape;2654;p1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Earlier, we learned that the k-nearest neighbors algorithm is useful for unsupervised learning because it groups the dataset into different categories.</a:t>
            </a:r>
            <a:endParaRPr/>
          </a:p>
        </p:txBody>
      </p:sp>
      <p:sp>
        <p:nvSpPr>
          <p:cNvPr id="2655" name="Google Shape;2655;p165"/>
          <p:cNvSpPr/>
          <p:nvPr/>
        </p:nvSpPr>
        <p:spPr>
          <a:xfrm>
            <a:off x="6136201" y="2287483"/>
            <a:ext cx="2437500" cy="2437500"/>
          </a:xfrm>
          <a:prstGeom prst="ellipse">
            <a:avLst/>
          </a:prstGeom>
          <a:noFill/>
          <a:ln cap="flat" cmpd="sng" w="1905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65"/>
          <p:cNvSpPr/>
          <p:nvPr/>
        </p:nvSpPr>
        <p:spPr>
          <a:xfrm>
            <a:off x="6676789" y="2828071"/>
            <a:ext cx="1356600" cy="1356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65"/>
          <p:cNvSpPr/>
          <p:nvPr/>
        </p:nvSpPr>
        <p:spPr>
          <a:xfrm>
            <a:off x="7478897" y="3065906"/>
            <a:ext cx="189900" cy="18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65"/>
          <p:cNvSpPr/>
          <p:nvPr/>
        </p:nvSpPr>
        <p:spPr>
          <a:xfrm>
            <a:off x="5845281" y="3038077"/>
            <a:ext cx="189900" cy="18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65"/>
          <p:cNvSpPr/>
          <p:nvPr/>
        </p:nvSpPr>
        <p:spPr>
          <a:xfrm>
            <a:off x="5845281" y="3488736"/>
            <a:ext cx="189900" cy="18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65"/>
          <p:cNvSpPr/>
          <p:nvPr/>
        </p:nvSpPr>
        <p:spPr>
          <a:xfrm>
            <a:off x="7493748" y="2484055"/>
            <a:ext cx="189900" cy="18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65"/>
          <p:cNvSpPr/>
          <p:nvPr/>
        </p:nvSpPr>
        <p:spPr>
          <a:xfrm>
            <a:off x="6829920" y="1954298"/>
            <a:ext cx="219600" cy="189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65"/>
          <p:cNvSpPr/>
          <p:nvPr/>
        </p:nvSpPr>
        <p:spPr>
          <a:xfrm>
            <a:off x="8033309" y="1934453"/>
            <a:ext cx="219600" cy="189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65"/>
          <p:cNvSpPr/>
          <p:nvPr/>
        </p:nvSpPr>
        <p:spPr>
          <a:xfrm>
            <a:off x="6426633" y="3756773"/>
            <a:ext cx="219600" cy="189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65"/>
          <p:cNvSpPr/>
          <p:nvPr/>
        </p:nvSpPr>
        <p:spPr>
          <a:xfrm>
            <a:off x="7207524" y="3358874"/>
            <a:ext cx="294900" cy="294900"/>
          </a:xfrm>
          <a:prstGeom prst="ellipse">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6" name="Google Shape;2666;p165"/>
          <p:cNvSpPr txBox="1"/>
          <p:nvPr>
            <p:ph idx="3" type="body"/>
          </p:nvPr>
        </p:nvSpPr>
        <p:spPr>
          <a:xfrm>
            <a:off x="175" y="1504625"/>
            <a:ext cx="6018000" cy="2886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We also can use k-nearest neighbors for supervised learning (data with labeled outcomes). </a:t>
            </a:r>
            <a:endParaRPr sz="1800"/>
          </a:p>
          <a:p>
            <a:pPr indent="0" lvl="0" marL="0" rtl="0" algn="l">
              <a:spcBef>
                <a:spcPts val="1200"/>
              </a:spcBef>
              <a:spcAft>
                <a:spcPts val="0"/>
              </a:spcAft>
              <a:buNone/>
            </a:pPr>
            <a:r>
              <a:rPr lang="en" sz="1800"/>
              <a:t>k-nearest neighbors can categorize observations and choose class labels for data that are most similar to each other.</a:t>
            </a:r>
            <a:endParaRPr sz="1800"/>
          </a:p>
          <a:p>
            <a:pPr indent="-180340" lvl="0" marL="320040" rtl="0" algn="l">
              <a:spcBef>
                <a:spcPts val="800"/>
              </a:spcBef>
              <a:spcAft>
                <a:spcPts val="0"/>
              </a:spcAft>
              <a:buSzPts val="1400"/>
              <a:buChar char="●"/>
            </a:pPr>
            <a:r>
              <a:rPr lang="en"/>
              <a:t>We can choose to classify an unknown point by </a:t>
            </a:r>
            <a:br>
              <a:rPr lang="en"/>
            </a:br>
            <a:r>
              <a:rPr lang="en"/>
              <a:t>averaging the known label values around it.</a:t>
            </a:r>
            <a:endParaRPr/>
          </a:p>
          <a:p>
            <a:pPr indent="-180340" lvl="0" marL="320040" rtl="0" algn="l">
              <a:spcBef>
                <a:spcPts val="1000"/>
              </a:spcBef>
              <a:spcAft>
                <a:spcPts val="0"/>
              </a:spcAft>
              <a:buSzPts val="1400"/>
              <a:buChar char="●"/>
            </a:pPr>
            <a:r>
              <a:rPr lang="en"/>
              <a:t>Closer points are weighted so that they contribute </a:t>
            </a:r>
            <a:br>
              <a:rPr lang="en"/>
            </a:br>
            <a:r>
              <a:rPr lang="en"/>
              <a:t>more to the average than distant points.</a:t>
            </a:r>
            <a:endParaRPr/>
          </a:p>
        </p:txBody>
      </p:sp>
      <p:sp>
        <p:nvSpPr>
          <p:cNvPr id="2667" name="Google Shape;2667;p165"/>
          <p:cNvSpPr txBox="1"/>
          <p:nvPr/>
        </p:nvSpPr>
        <p:spPr>
          <a:xfrm>
            <a:off x="7253300" y="3368075"/>
            <a:ext cx="2256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a:t>
            </a:r>
            <a:endParaRPr sz="1800">
              <a:solidFill>
                <a:schemeClr val="dk1"/>
              </a:solidFill>
              <a:latin typeface="Roboto Medium"/>
              <a:ea typeface="Roboto Medium"/>
              <a:cs typeface="Roboto Medium"/>
              <a:sym typeface="Roboto Medium"/>
            </a:endParaRPr>
          </a:p>
        </p:txBody>
      </p:sp>
      <p:cxnSp>
        <p:nvCxnSpPr>
          <p:cNvPr id="2668" name="Google Shape;2668;p165"/>
          <p:cNvCxnSpPr>
            <a:stCxn id="2661" idx="3"/>
          </p:cNvCxnSpPr>
          <p:nvPr/>
        </p:nvCxnSpPr>
        <p:spPr>
          <a:xfrm>
            <a:off x="6939720" y="2144198"/>
            <a:ext cx="394500" cy="1271400"/>
          </a:xfrm>
          <a:prstGeom prst="straightConnector1">
            <a:avLst/>
          </a:prstGeom>
          <a:noFill/>
          <a:ln cap="flat" cmpd="sng" w="19050">
            <a:solidFill>
              <a:schemeClr val="dk1"/>
            </a:solidFill>
            <a:prstDash val="solid"/>
            <a:round/>
            <a:headEnd len="med" w="med" type="stealth"/>
            <a:tailEnd len="med" w="med" type="stealth"/>
          </a:ln>
        </p:spPr>
      </p:cxnSp>
      <p:sp>
        <p:nvSpPr>
          <p:cNvPr id="2669" name="Google Shape;2669;p165"/>
          <p:cNvSpPr txBox="1"/>
          <p:nvPr>
            <p:ph idx="1" type="subTitle"/>
          </p:nvPr>
        </p:nvSpPr>
        <p:spPr>
          <a:xfrm>
            <a:off x="6221600" y="1707650"/>
            <a:ext cx="1257300" cy="226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Training instance</a:t>
            </a:r>
            <a:endParaRPr sz="1100">
              <a:solidFill>
                <a:schemeClr val="dk1"/>
              </a:solidFill>
              <a:latin typeface="Roboto Medium"/>
              <a:ea typeface="Roboto Medium"/>
              <a:cs typeface="Roboto Medium"/>
              <a:sym typeface="Roboto Medium"/>
            </a:endParaRPr>
          </a:p>
        </p:txBody>
      </p:sp>
      <p:sp>
        <p:nvSpPr>
          <p:cNvPr id="2670" name="Google Shape;2670;p165"/>
          <p:cNvSpPr txBox="1"/>
          <p:nvPr>
            <p:ph idx="2" type="subTitle"/>
          </p:nvPr>
        </p:nvSpPr>
        <p:spPr>
          <a:xfrm>
            <a:off x="6397500" y="2631575"/>
            <a:ext cx="641400" cy="2268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Distance</a:t>
            </a:r>
            <a:endParaRPr sz="1100">
              <a:solidFill>
                <a:schemeClr val="dk1"/>
              </a:solidFill>
              <a:latin typeface="Roboto Medium"/>
              <a:ea typeface="Roboto Medium"/>
              <a:cs typeface="Roboto Medium"/>
              <a:sym typeface="Roboto Medium"/>
            </a:endParaRPr>
          </a:p>
        </p:txBody>
      </p:sp>
      <p:sp>
        <p:nvSpPr>
          <p:cNvPr id="2671" name="Google Shape;2671;p165"/>
          <p:cNvSpPr txBox="1"/>
          <p:nvPr>
            <p:ph idx="3" type="subTitle"/>
          </p:nvPr>
        </p:nvSpPr>
        <p:spPr>
          <a:xfrm>
            <a:off x="6852500" y="3756775"/>
            <a:ext cx="1027200" cy="226800"/>
          </a:xfrm>
          <a:prstGeom prst="rect">
            <a:avLst/>
          </a:prstGeom>
          <a:noFill/>
          <a:ln>
            <a:noFill/>
          </a:ln>
        </p:spPr>
        <p:txBody>
          <a:bodyPr anchorCtr="0" anchor="ctr" bIns="45700" lIns="45700" spcFirstLastPara="1" rIns="45700" wrap="square" tIns="45700">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New example</a:t>
            </a:r>
            <a:br>
              <a:rPr lang="en" sz="1100">
                <a:solidFill>
                  <a:schemeClr val="dk1"/>
                </a:solidFill>
                <a:latin typeface="Roboto Medium"/>
                <a:ea typeface="Roboto Medium"/>
                <a:cs typeface="Roboto Medium"/>
                <a:sym typeface="Roboto Medium"/>
              </a:rPr>
            </a:br>
            <a:r>
              <a:rPr lang="en" sz="1100">
                <a:solidFill>
                  <a:schemeClr val="dk1"/>
                </a:solidFill>
                <a:latin typeface="Roboto Medium"/>
                <a:ea typeface="Roboto Medium"/>
                <a:cs typeface="Roboto Medium"/>
                <a:sym typeface="Roboto Medium"/>
              </a:rPr>
              <a:t>to classify</a:t>
            </a:r>
            <a:endParaRPr sz="1100">
              <a:solidFill>
                <a:schemeClr val="dk1"/>
              </a:solidFill>
              <a:latin typeface="Roboto Medium"/>
              <a:ea typeface="Roboto Medium"/>
              <a:cs typeface="Roboto Medium"/>
              <a:sym typeface="Roboto Medium"/>
            </a:endParaRPr>
          </a:p>
        </p:txBody>
      </p:sp>
      <p:sp>
        <p:nvSpPr>
          <p:cNvPr id="2672" name="Google Shape;2672;p165"/>
          <p:cNvSpPr/>
          <p:nvPr/>
        </p:nvSpPr>
        <p:spPr>
          <a:xfrm>
            <a:off x="7629550" y="2858375"/>
            <a:ext cx="462000" cy="179700"/>
          </a:xfrm>
          <a:prstGeom prst="rect">
            <a:avLst/>
          </a:prstGeom>
          <a:solidFill>
            <a:srgbClr val="FECF48"/>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 sz="1100">
                <a:latin typeface="Roboto Medium"/>
                <a:ea typeface="Roboto Medium"/>
                <a:cs typeface="Roboto Medium"/>
                <a:sym typeface="Roboto Medium"/>
              </a:rPr>
              <a:t>K = 1</a:t>
            </a:r>
            <a:endParaRPr sz="1100">
              <a:latin typeface="Roboto Medium"/>
              <a:ea typeface="Roboto Medium"/>
              <a:cs typeface="Roboto Medium"/>
              <a:sym typeface="Roboto Medium"/>
            </a:endParaRPr>
          </a:p>
        </p:txBody>
      </p:sp>
      <p:sp>
        <p:nvSpPr>
          <p:cNvPr id="2673" name="Google Shape;2673;p165"/>
          <p:cNvSpPr/>
          <p:nvPr/>
        </p:nvSpPr>
        <p:spPr>
          <a:xfrm>
            <a:off x="7826958" y="4147298"/>
            <a:ext cx="219600" cy="189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65"/>
          <p:cNvSpPr/>
          <p:nvPr/>
        </p:nvSpPr>
        <p:spPr>
          <a:xfrm>
            <a:off x="8048148" y="1642805"/>
            <a:ext cx="189900" cy="18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65"/>
          <p:cNvSpPr txBox="1"/>
          <p:nvPr>
            <p:ph idx="4" type="subTitle"/>
          </p:nvPr>
        </p:nvSpPr>
        <p:spPr>
          <a:xfrm>
            <a:off x="8289475" y="1624350"/>
            <a:ext cx="641400" cy="226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Class 1</a:t>
            </a:r>
            <a:endParaRPr sz="1100">
              <a:solidFill>
                <a:schemeClr val="dk1"/>
              </a:solidFill>
              <a:latin typeface="Roboto Medium"/>
              <a:ea typeface="Roboto Medium"/>
              <a:cs typeface="Roboto Medium"/>
              <a:sym typeface="Roboto Medium"/>
            </a:endParaRPr>
          </a:p>
        </p:txBody>
      </p:sp>
      <p:sp>
        <p:nvSpPr>
          <p:cNvPr id="2676" name="Google Shape;2676;p165"/>
          <p:cNvSpPr txBox="1"/>
          <p:nvPr>
            <p:ph idx="5" type="subTitle"/>
          </p:nvPr>
        </p:nvSpPr>
        <p:spPr>
          <a:xfrm>
            <a:off x="8289475" y="1916000"/>
            <a:ext cx="641400" cy="226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Class 2</a:t>
            </a:r>
            <a:endParaRPr sz="1100">
              <a:solidFill>
                <a:schemeClr val="dk1"/>
              </a:solidFill>
              <a:latin typeface="Roboto Medium"/>
              <a:ea typeface="Roboto Medium"/>
              <a:cs typeface="Roboto Medium"/>
              <a:sym typeface="Roboto Medium"/>
            </a:endParaRPr>
          </a:p>
        </p:txBody>
      </p:sp>
      <p:sp>
        <p:nvSpPr>
          <p:cNvPr id="2677" name="Google Shape;2677;p165"/>
          <p:cNvSpPr/>
          <p:nvPr/>
        </p:nvSpPr>
        <p:spPr>
          <a:xfrm>
            <a:off x="8033300" y="2561825"/>
            <a:ext cx="462000" cy="179700"/>
          </a:xfrm>
          <a:prstGeom prst="rect">
            <a:avLst/>
          </a:prstGeom>
          <a:solidFill>
            <a:srgbClr val="FECF48"/>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 sz="1100">
                <a:latin typeface="Roboto Medium"/>
                <a:ea typeface="Roboto Medium"/>
                <a:cs typeface="Roboto Medium"/>
                <a:sym typeface="Roboto Medium"/>
              </a:rPr>
              <a:t>K = 3</a:t>
            </a:r>
            <a:endParaRPr sz="1100">
              <a:latin typeface="Roboto Medium"/>
              <a:ea typeface="Roboto Medium"/>
              <a:cs typeface="Roboto Medium"/>
              <a:sym typeface="Roboto Medium"/>
            </a:endParaRPr>
          </a:p>
        </p:txBody>
      </p:sp>
      <p:sp>
        <p:nvSpPr>
          <p:cNvPr id="2678" name="Google Shape;2678;p165"/>
          <p:cNvSpPr/>
          <p:nvPr/>
        </p:nvSpPr>
        <p:spPr>
          <a:xfrm>
            <a:off x="5941970" y="2287473"/>
            <a:ext cx="219600" cy="189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p1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84" name="Google Shape;2684;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sp>
        <p:nvSpPr>
          <p:cNvPr id="2689" name="Google Shape;2689;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0" name="Google Shape;2690;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1" name="Google Shape;2691;p167"/>
          <p:cNvSpPr txBox="1"/>
          <p:nvPr>
            <p:ph type="title"/>
          </p:nvPr>
        </p:nvSpPr>
        <p:spPr>
          <a:xfrm>
            <a:off x="1400" y="274875"/>
            <a:ext cx="8492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K-Nearest Neighbors</a:t>
            </a:r>
            <a:endParaRPr sz="3000">
              <a:solidFill>
                <a:schemeClr val="dk1"/>
              </a:solidFill>
            </a:endParaRPr>
          </a:p>
          <a:p>
            <a:pPr indent="0" lvl="0" marL="0" rtl="0" algn="l">
              <a:lnSpc>
                <a:spcPct val="100000"/>
              </a:lnSpc>
              <a:spcBef>
                <a:spcPts val="800"/>
              </a:spcBef>
              <a:spcAft>
                <a:spcPts val="800"/>
              </a:spcAft>
              <a:buNone/>
            </a:pPr>
            <a:r>
              <a:rPr lang="en" sz="1800">
                <a:solidFill>
                  <a:schemeClr val="dk1"/>
                </a:solidFill>
                <a:latin typeface="Roboto"/>
                <a:ea typeface="Roboto"/>
                <a:cs typeface="Roboto"/>
                <a:sym typeface="Roboto"/>
              </a:rPr>
              <a:t>In this activity, you will use data on a bank’s telemarketing campaign to build a model to classify customers.</a:t>
            </a:r>
            <a:endParaRPr/>
          </a:p>
        </p:txBody>
      </p:sp>
      <p:sp>
        <p:nvSpPr>
          <p:cNvPr id="2692" name="Google Shape;2692;p167"/>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8" name="Google Shape;2698;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sp>
        <p:nvSpPr>
          <p:cNvPr id="2703" name="Google Shape;2703;p1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04" name="Google Shape;2704;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1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10" name="Google Shape;2710;p1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class will cover the following algorithms and methods:</a:t>
            </a:r>
            <a:endParaRPr/>
          </a:p>
        </p:txBody>
      </p:sp>
      <p:sp>
        <p:nvSpPr>
          <p:cNvPr id="1581" name="Google Shape;1581;p108"/>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2" name="Google Shape;1582;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 Trees and Ensemble Learning</a:t>
            </a:r>
            <a:endParaRPr/>
          </a:p>
        </p:txBody>
      </p:sp>
      <p:sp>
        <p:nvSpPr>
          <p:cNvPr id="1583" name="Google Shape;1583;p108"/>
          <p:cNvSpPr txBox="1"/>
          <p:nvPr>
            <p:ph idx="2" type="subTitle"/>
          </p:nvPr>
        </p:nvSpPr>
        <p:spPr>
          <a:xfrm>
            <a:off x="-12300" y="139083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2000"/>
              <a:t>Decision trees</a:t>
            </a:r>
            <a:endParaRPr sz="2000"/>
          </a:p>
        </p:txBody>
      </p:sp>
      <p:sp>
        <p:nvSpPr>
          <p:cNvPr id="1584" name="Google Shape;1584;p108"/>
          <p:cNvSpPr txBox="1"/>
          <p:nvPr>
            <p:ph idx="3"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2000"/>
              <a:t>Random forests</a:t>
            </a:r>
            <a:endParaRPr sz="2000"/>
          </a:p>
        </p:txBody>
      </p:sp>
      <p:sp>
        <p:nvSpPr>
          <p:cNvPr id="1585" name="Google Shape;1585;p108"/>
          <p:cNvSpPr txBox="1"/>
          <p:nvPr>
            <p:ph idx="4"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2000"/>
              <a:t>Weak learners</a:t>
            </a:r>
            <a:endParaRPr sz="2000"/>
          </a:p>
        </p:txBody>
      </p:sp>
      <p:sp>
        <p:nvSpPr>
          <p:cNvPr id="1586" name="Google Shape;1586;p108"/>
          <p:cNvSpPr txBox="1"/>
          <p:nvPr>
            <p:ph idx="5"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2000"/>
              <a:t>Ensemble methods</a:t>
            </a:r>
            <a:endParaRPr sz="2000"/>
          </a:p>
        </p:txBody>
      </p:sp>
      <p:sp>
        <p:nvSpPr>
          <p:cNvPr id="1587" name="Google Shape;158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93" name="Google Shape;1593;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9" name="Google Shape;1599;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0" name="Google Shape;1600;p11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 Vector Machines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